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68" r:id="rId2"/>
    <p:sldId id="274" r:id="rId3"/>
    <p:sldId id="275" r:id="rId4"/>
    <p:sldId id="277" r:id="rId5"/>
    <p:sldId id="261" r:id="rId6"/>
    <p:sldId id="276" r:id="rId7"/>
    <p:sldId id="256" r:id="rId8"/>
    <p:sldId id="257" r:id="rId9"/>
    <p:sldId id="281" r:id="rId10"/>
    <p:sldId id="258" r:id="rId11"/>
    <p:sldId id="259" r:id="rId12"/>
    <p:sldId id="262" r:id="rId13"/>
    <p:sldId id="273" r:id="rId14"/>
    <p:sldId id="266" r:id="rId15"/>
    <p:sldId id="263" r:id="rId16"/>
    <p:sldId id="264" r:id="rId17"/>
    <p:sldId id="265" r:id="rId18"/>
    <p:sldId id="304" r:id="rId19"/>
    <p:sldId id="267" r:id="rId20"/>
    <p:sldId id="305" r:id="rId21"/>
    <p:sldId id="271" r:id="rId22"/>
    <p:sldId id="270" r:id="rId23"/>
    <p:sldId id="278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6" r:id="rId45"/>
    <p:sldId id="307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>
      <p:cViewPr varScale="1">
        <p:scale>
          <a:sx n="61" d="100"/>
          <a:sy n="61" d="100"/>
        </p:scale>
        <p:origin x="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C4B6A-8228-4481-9ED2-639C31F0719A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CCEFE-3961-4668-896D-F9A6E7149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1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CCEFE-3961-4668-896D-F9A6E714901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9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7776864" cy="5544616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i="1" dirty="0">
                <a:latin typeface="Georgia" panose="02040502050405020303" pitchFamily="18" charset="0"/>
              </a:rPr>
              <a:t>Проф. </a:t>
            </a:r>
            <a:r>
              <a:rPr lang="ru-RU" sz="3800" b="1" i="1" dirty="0" err="1">
                <a:latin typeface="Georgia" panose="02040502050405020303" pitchFamily="18" charset="0"/>
              </a:rPr>
              <a:t>Вяч</a:t>
            </a:r>
            <a:r>
              <a:rPr lang="ru-RU" sz="3800" b="1" i="1" dirty="0">
                <a:latin typeface="Georgia" panose="02040502050405020303" pitchFamily="18" charset="0"/>
              </a:rPr>
              <a:t>. П. Океанский</a:t>
            </a:r>
          </a:p>
          <a:p>
            <a:endParaRPr lang="en-US" sz="6500" b="1" dirty="0">
              <a:latin typeface="Georgia" panose="02040502050405020303" pitchFamily="18" charset="0"/>
            </a:endParaRPr>
          </a:p>
          <a:p>
            <a:r>
              <a:rPr lang="ru-RU" sz="14500" b="1" dirty="0">
                <a:latin typeface="Georgia" panose="02040502050405020303" pitchFamily="18" charset="0"/>
              </a:rPr>
              <a:t>†</a:t>
            </a:r>
            <a:endParaRPr lang="en-US" sz="14500" b="1" dirty="0">
              <a:latin typeface="Georgia" panose="02040502050405020303" pitchFamily="18" charset="0"/>
            </a:endParaRPr>
          </a:p>
          <a:p>
            <a:endParaRPr lang="ru-RU" sz="5100" b="1" i="1" dirty="0">
              <a:latin typeface="Georgia" panose="02040502050405020303" pitchFamily="18" charset="0"/>
            </a:endParaRPr>
          </a:p>
          <a:p>
            <a:r>
              <a:rPr lang="ru-RU" sz="13100" b="1" dirty="0">
                <a:latin typeface="Georgia" panose="02040502050405020303" pitchFamily="18" charset="0"/>
              </a:rPr>
              <a:t>ОБРАЗ ЦАРЯ </a:t>
            </a:r>
          </a:p>
          <a:p>
            <a:r>
              <a:rPr lang="ru-RU" sz="4400" b="1" dirty="0">
                <a:latin typeface="Georgia" panose="02040502050405020303" pitchFamily="18" charset="0"/>
              </a:rPr>
              <a:t>В СОЗНАНИИ РУССКОГО ЧЕЛОВЕКА</a:t>
            </a:r>
            <a:br>
              <a:rPr lang="ru-RU" sz="4400" b="1" i="1" dirty="0">
                <a:latin typeface="Georgia" panose="02040502050405020303" pitchFamily="18" charset="0"/>
              </a:rPr>
            </a:br>
            <a:endParaRPr lang="ru-RU" sz="4400" b="1" dirty="0">
              <a:latin typeface="Georgia" panose="02040502050405020303" pitchFamily="18" charset="0"/>
            </a:endParaRPr>
          </a:p>
          <a:p>
            <a:br>
              <a:rPr lang="ru-RU" sz="5100" b="1" dirty="0">
                <a:latin typeface="Georgia" panose="02040502050405020303" pitchFamily="18" charset="0"/>
              </a:rPr>
            </a:br>
            <a:endParaRPr lang="ru-RU" sz="51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0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44625"/>
          <a:ext cx="7765112" cy="6645889"/>
        </p:xfrm>
        <a:graphic>
          <a:graphicData uri="http://schemas.openxmlformats.org/drawingml/2006/table">
            <a:tbl>
              <a:tblPr/>
              <a:tblGrid>
                <a:gridCol w="2724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3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94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Таблица 3.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24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СООТНОШЕНИЕ КРИЗИСОВ ЦИВИЛИЗАЦИЙ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 РУССКИХ ЛОГОЦЕНТРИЧЕСКИХ РЕАКЦИЙ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(в масштабе последнего тысячелетия)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ЦИВИЛИЗАЦИОННЫЙ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«ВЫЗОВ»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КУЛЬТУРНЫЙ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«ОТВЕТ»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РУССКАЯ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СЛОВЕСНОСТЬ: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Calibri"/>
                          <a:cs typeface="Times New Roman"/>
                        </a:rPr>
                        <a:t>Византийский закат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Киевская, Владимиро-Суздальская и Новгородская Русь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православная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древность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 в русском изводе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(Х – Х</a:t>
                      </a:r>
                      <a:r>
                        <a:rPr lang="en-US" sz="1600" b="1" i="1" dirty="0">
                          <a:latin typeface="Times New Roman"/>
                          <a:ea typeface="Calibri"/>
                          <a:cs typeface="Times New Roman"/>
                        </a:rPr>
                        <a:t>VII </a:t>
                      </a: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века</a:t>
                      </a: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8074">
                <a:tc>
                  <a:txBody>
                    <a:bodyPr/>
                    <a:lstStyle/>
                    <a:p>
                      <a:pPr indent="-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000" i="1" dirty="0">
                          <a:latin typeface="Times New Roman"/>
                          <a:ea typeface="Calibri"/>
                          <a:cs typeface="Times New Roman"/>
                        </a:rPr>
                        <a:t>Монгольский закат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Московская Русь, освоение Сибири и Приморья дорогами Чингисхана и его потомков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7501">
                <a:tc>
                  <a:txBody>
                    <a:bodyPr/>
                    <a:lstStyle/>
                    <a:p>
                      <a:pPr indent="-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000" i="1" dirty="0">
                          <a:latin typeface="Times New Roman"/>
                          <a:ea typeface="Calibri"/>
                          <a:cs typeface="Times New Roman"/>
                        </a:rPr>
                        <a:t>Западный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Calibri"/>
                          <a:cs typeface="Times New Roman"/>
                        </a:rPr>
                        <a:t>  закат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Петровская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 Советская империи,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современная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Российская Федерация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освоение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и переработка «</a:t>
                      </a:r>
                      <a:r>
                        <a:rPr lang="ru-RU" sz="1600" b="1" i="1" dirty="0" err="1">
                          <a:latin typeface="Times New Roman"/>
                          <a:ea typeface="Calibri"/>
                          <a:cs typeface="Times New Roman"/>
                        </a:rPr>
                        <a:t>фаустовских</a:t>
                      </a: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» форм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сентиментализма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и барокко,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романтизма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и классики, модерна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и постмодерна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(Х</a:t>
                      </a:r>
                      <a:r>
                        <a:rPr lang="en-US" sz="1600" b="1" i="1" dirty="0">
                          <a:latin typeface="Times New Roman"/>
                          <a:ea typeface="Calibri"/>
                          <a:cs typeface="Times New Roman"/>
                        </a:rPr>
                        <a:t>VIII</a:t>
                      </a: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 – ХХ</a:t>
                      </a:r>
                      <a:r>
                        <a:rPr lang="en-US" sz="1600" b="1" i="1" dirty="0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века)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0" marR="48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899819"/>
              </p:ext>
            </p:extLst>
          </p:nvPr>
        </p:nvGraphicFramePr>
        <p:xfrm>
          <a:off x="683568" y="476672"/>
          <a:ext cx="7848000" cy="5920035"/>
        </p:xfrm>
        <a:graphic>
          <a:graphicData uri="http://schemas.openxmlformats.org/drawingml/2006/table">
            <a:tbl>
              <a:tblPr/>
              <a:tblGrid>
                <a:gridCol w="1858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1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34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Таблица 4.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2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СООТНОШЕНИЕ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ХРИСТИАНСКОЙ ИСТОРИИ И КУЛЬТУРЫ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044">
                <a:tc>
                  <a:txBody>
                    <a:bodyPr/>
                    <a:lstStyle/>
                    <a:p>
                      <a:pPr indent="1346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отношение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 ортодоксии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культурно-морфологический тип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монументальная хронологическая соотнесённость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4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Древле-православие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традиционализм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«Арабо-византийское» («магическое»</a:t>
                      </a:r>
                      <a:r>
                        <a:rPr lang="ru-RU" sz="1400" baseline="0" dirty="0"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в трактовке Шпенглера) христианство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Великих Вселенских Соборов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праксиса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умного делания,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Добротолюбие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Святой</a:t>
                      </a:r>
                      <a:r>
                        <a:rPr lang="ru-RU" sz="14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Горы Афон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Первое тысячелетие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 Рождества Христова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 трансгрессия его следов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 последующей истории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34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Анти-православие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модернизм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Западноевропейское («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фаустовское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») христианство латинства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 протестантства – вплоть до экзистенциалистской концептуализации «падения» как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неогностической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секуляризации «первородного греха»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Второе тысячелетие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 Рождества Христова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97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Нео-православие, глубокий модерн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«Русско-сибирское» (будущее) христианство, пророками которого выступают преп. Серафим Саровский, Хомяков, Гоголь, Достоевский, русские религиозные философы, поэты и богословы на путях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неопатристическому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синтезу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Предвосхищение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третьего тысячелетия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 Рождества Христова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523094"/>
              </p:ext>
            </p:extLst>
          </p:nvPr>
        </p:nvGraphicFramePr>
        <p:xfrm>
          <a:off x="0" y="1272015"/>
          <a:ext cx="9144000" cy="5585985"/>
        </p:xfrm>
        <a:graphic>
          <a:graphicData uri="http://schemas.openxmlformats.org/drawingml/2006/table">
            <a:tbl>
              <a:tblPr firstRow="1" firstCol="1" bandRow="1"/>
              <a:tblGrid>
                <a:gridCol w="1714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5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6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89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Georgia"/>
                          <a:ea typeface="Calibri"/>
                          <a:cs typeface="Times New Roman"/>
                        </a:rPr>
                        <a:t>Фундамен</a:t>
                      </a:r>
                      <a:r>
                        <a:rPr lang="ru-RU" sz="1400" b="1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Georgia"/>
                          <a:ea typeface="Calibri"/>
                          <a:cs typeface="Times New Roman"/>
                        </a:rPr>
                        <a:t>тальная</a:t>
                      </a:r>
                      <a:r>
                        <a:rPr lang="ru-RU" sz="1400" b="1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Georgia"/>
                          <a:ea typeface="Calibri"/>
                          <a:cs typeface="Times New Roman"/>
                        </a:rPr>
                        <a:t>последова</a:t>
                      </a:r>
                      <a:r>
                        <a:rPr lang="ru-RU" sz="1400" b="1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Georgia"/>
                          <a:ea typeface="Calibri"/>
                          <a:cs typeface="Times New Roman"/>
                        </a:rPr>
                        <a:t>тельность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Глобальные периоды и </a:t>
                      </a:r>
                      <a:r>
                        <a:rPr lang="ru-RU" sz="1400" b="1" dirty="0" err="1">
                          <a:effectLst/>
                          <a:latin typeface="Georgia"/>
                          <a:ea typeface="Calibri"/>
                          <a:cs typeface="Times New Roman"/>
                        </a:rPr>
                        <a:t>мегатренды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Символическое место именования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Отношение слова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к реальности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/>
                          <a:ea typeface="Calibri"/>
                          <a:cs typeface="Times New Roman"/>
                        </a:rPr>
                        <a:t>Отношение человека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/>
                          <a:ea typeface="Calibri"/>
                          <a:cs typeface="Times New Roman"/>
                        </a:rPr>
                        <a:t>к слову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/>
                          <a:ea typeface="Calibri"/>
                          <a:cs typeface="Times New Roman"/>
                        </a:rPr>
                        <a:t>архаика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Georgia"/>
                          <a:ea typeface="Calibri"/>
                          <a:cs typeface="Times New Roman"/>
                        </a:rPr>
                        <a:t>(век богов)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Georgia"/>
                          <a:ea typeface="Calibri"/>
                          <a:cs typeface="Times New Roman"/>
                        </a:rPr>
                        <a:t>дориторическая</a:t>
                      </a:r>
                      <a:r>
                        <a:rPr lang="ru-RU" sz="14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  эра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(древний Восток)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Georgia"/>
                          <a:ea typeface="Calibri"/>
                          <a:cs typeface="Times New Roman"/>
                        </a:rPr>
                        <a:t>ословесненный</a:t>
                      </a:r>
                      <a:r>
                        <a:rPr lang="ru-RU" sz="14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 космос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мифа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магическое единство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слова и вещи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исходная </a:t>
                      </a:r>
                      <a:r>
                        <a:rPr lang="ru-RU" sz="1400" dirty="0" err="1">
                          <a:effectLst/>
                          <a:latin typeface="Georgia"/>
                          <a:ea typeface="Calibri"/>
                          <a:cs typeface="Times New Roman"/>
                        </a:rPr>
                        <a:t>встроенность</a:t>
                      </a:r>
                      <a:r>
                        <a:rPr lang="ru-RU" sz="14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 в мировой хор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9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классика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(век героев  и святых подвижников)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Georgia"/>
                          <a:ea typeface="Calibri"/>
                          <a:cs typeface="Times New Roman"/>
                        </a:rPr>
                        <a:t>риторико</a:t>
                      </a:r>
                      <a:r>
                        <a:rPr lang="ru-RU" sz="14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-классическая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эпоха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(греко-римский мир)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/>
                          <a:ea typeface="Calibri"/>
                          <a:cs typeface="Times New Roman"/>
                        </a:rPr>
                        <a:t>регулятивная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/>
                          <a:ea typeface="Calibri"/>
                          <a:cs typeface="Times New Roman"/>
                        </a:rPr>
                        <a:t>надмирность Вечного Слова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/>
                          <a:ea typeface="Calibri"/>
                          <a:cs typeface="Times New Roman"/>
                        </a:rPr>
                        <a:t>слова-идеи больше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/>
                          <a:ea typeface="Calibri"/>
                          <a:cs typeface="Times New Roman"/>
                        </a:rPr>
                        <a:t>и значительнее вещей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Georgia"/>
                          <a:ea typeface="Calibri"/>
                          <a:cs typeface="Times New Roman"/>
                        </a:rPr>
                        <a:t>окликнутость</a:t>
                      </a:r>
                      <a:r>
                        <a:rPr lang="ru-RU" sz="14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 Вечным Словом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9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/>
                          <a:ea typeface="Calibri"/>
                          <a:cs typeface="Times New Roman"/>
                        </a:rPr>
                        <a:t>современность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Georgia"/>
                          <a:ea typeface="Calibri"/>
                          <a:cs typeface="Times New Roman"/>
                        </a:rPr>
                        <a:t>(век людей)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Georgia"/>
                          <a:ea typeface="Calibri"/>
                          <a:cs typeface="Times New Roman"/>
                        </a:rPr>
                        <a:t>антириторическое</a:t>
                      </a:r>
                      <a:r>
                        <a:rPr lang="ru-RU" sz="14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  время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(планетарный Запад)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/>
                          <a:ea typeface="Calibri"/>
                          <a:cs typeface="Times New Roman"/>
                        </a:rPr>
                        <a:t>индивидуально-авторское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/>
                          <a:ea typeface="Calibri"/>
                          <a:cs typeface="Times New Roman"/>
                        </a:rPr>
                        <a:t>слово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/>
                          <a:ea typeface="Calibri"/>
                          <a:cs typeface="Times New Roman"/>
                        </a:rPr>
                        <a:t>неподъёмность полноты реальности словом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конфликт  героя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/>
                          <a:ea typeface="Calibri"/>
                          <a:cs typeface="Times New Roman"/>
                        </a:rPr>
                        <a:t>и общества, лишние люди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8640"/>
            <a:ext cx="91440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Georgia"/>
                <a:ea typeface="Calibri"/>
                <a:cs typeface="Times New Roman"/>
              </a:rPr>
              <a:t>Таблица 5.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Georgia"/>
                <a:ea typeface="Calibri"/>
                <a:cs typeface="Times New Roman"/>
              </a:rPr>
              <a:t>ИСТОРИЧЕСКАЯ ПОЭТИКА:</a:t>
            </a:r>
            <a:r>
              <a:rPr lang="ru-RU" sz="1400" dirty="0">
                <a:ea typeface="Calibri"/>
                <a:cs typeface="Times New Roman"/>
              </a:rPr>
              <a:t>  </a:t>
            </a:r>
            <a:r>
              <a:rPr lang="ru-RU" sz="1400" b="1" dirty="0">
                <a:latin typeface="Georgia"/>
                <a:ea typeface="Calibri"/>
                <a:cs typeface="Times New Roman"/>
              </a:rPr>
              <a:t>МАКРОИСТОРИЧЕСКАЯ ТИПОЛОГИЯ</a:t>
            </a:r>
            <a:r>
              <a:rPr lang="ru-RU" sz="1400" dirty="0">
                <a:ea typeface="Calibri"/>
                <a:cs typeface="Times New Roman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Georgia"/>
                <a:ea typeface="Calibri"/>
                <a:cs typeface="Times New Roman"/>
              </a:rPr>
              <a:t>СЛОВЕСНОЙ КУЛЬТУРЫ, ОТРАЖАЮЩАЯ ДУХОВНУЮ РЕГРЕССИЮ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Georgia"/>
                <a:ea typeface="Calibri"/>
                <a:cs typeface="Times New Roman"/>
              </a:rPr>
              <a:t>(ОТ КОНЦЕПЦИЙ ВИКО И ГЕГЕЛЯ – К НОВЕЙШЕЙ ГУМАНИТАРНОЙ НАУКЕ)</a:t>
            </a:r>
            <a:endParaRPr lang="ru-RU" sz="1400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9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2400" b="1" dirty="0"/>
              <a:t>Георгий Иванов о крушении русского царства:</a:t>
            </a:r>
            <a:br>
              <a:rPr lang="ru-RU" sz="2400" b="1" dirty="0"/>
            </a:br>
            <a:br>
              <a:rPr lang="ru-RU" sz="2400" b="1" dirty="0"/>
            </a:br>
            <a:br>
              <a:rPr lang="ru-RU" sz="2400" b="1" i="1" dirty="0"/>
            </a:br>
            <a:r>
              <a:rPr lang="ru-RU" sz="2400" b="1" i="1" dirty="0"/>
              <a:t>Хорошо, что нет Царя, </a:t>
            </a:r>
            <a:br>
              <a:rPr lang="ru-RU" sz="2400" b="1" i="1" dirty="0"/>
            </a:br>
            <a:r>
              <a:rPr lang="ru-RU" sz="2400" b="1" i="1" dirty="0"/>
              <a:t>хорошо, что нет России,</a:t>
            </a:r>
            <a:br>
              <a:rPr lang="ru-RU" sz="2400" b="1" i="1" dirty="0"/>
            </a:br>
            <a:r>
              <a:rPr lang="ru-RU" sz="2400" b="1" i="1" dirty="0"/>
              <a:t>хорошо, что Бога нет –</a:t>
            </a:r>
            <a:br>
              <a:rPr lang="ru-RU" sz="2400" b="1" i="1" dirty="0"/>
            </a:br>
            <a:r>
              <a:rPr lang="ru-RU" sz="2400" b="1" i="1" dirty="0"/>
              <a:t>только жёлтая заря,</a:t>
            </a:r>
            <a:br>
              <a:rPr lang="ru-RU" sz="2400" b="1" i="1" dirty="0"/>
            </a:br>
            <a:r>
              <a:rPr lang="ru-RU" sz="2400" b="1" i="1" dirty="0"/>
              <a:t>только звёзды голубые,</a:t>
            </a:r>
            <a:br>
              <a:rPr lang="ru-RU" sz="2400" b="1" i="1" dirty="0"/>
            </a:br>
            <a:r>
              <a:rPr lang="ru-RU" sz="2400" b="1" i="1" dirty="0"/>
              <a:t>только миллионы лет…</a:t>
            </a:r>
            <a:br>
              <a:rPr lang="ru-RU" sz="2400" b="1" i="1" dirty="0"/>
            </a:br>
            <a:br>
              <a:rPr lang="ru-RU" sz="2400" b="1" dirty="0"/>
            </a:br>
            <a:br>
              <a:rPr lang="ru-RU" sz="2400" b="1" dirty="0"/>
            </a:br>
            <a:r>
              <a:rPr lang="ru-RU" sz="2400" b="1" i="1" dirty="0"/>
              <a:t>Я за войну, за интервенцию,</a:t>
            </a:r>
            <a:br>
              <a:rPr lang="ru-RU" sz="2400" b="1" i="1" dirty="0"/>
            </a:br>
            <a:r>
              <a:rPr lang="ru-RU" sz="2400" b="1" i="1" dirty="0"/>
              <a:t>я за Царя, хоть мертвеца…</a:t>
            </a:r>
            <a:br>
              <a:rPr lang="ru-RU" sz="2400" b="1" i="1" dirty="0"/>
            </a:br>
            <a:r>
              <a:rPr lang="ru-RU" sz="2400" b="1" i="1" dirty="0"/>
              <a:t>российскую интеллигенцию</a:t>
            </a:r>
            <a:br>
              <a:rPr lang="ru-RU" sz="2400" b="1" i="1" dirty="0"/>
            </a:br>
            <a:r>
              <a:rPr lang="ru-RU" sz="2400" b="1" i="1" dirty="0"/>
              <a:t>я презираю до конца!</a:t>
            </a:r>
          </a:p>
        </p:txBody>
      </p:sp>
    </p:spTree>
    <p:extLst>
      <p:ext uri="{BB962C8B-B14F-4D97-AF65-F5344CB8AC3E}">
        <p14:creationId xmlns:p14="http://schemas.microsoft.com/office/powerpoint/2010/main" val="18169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828836"/>
            <a:ext cx="76328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>
              <a:latin typeface="Georgia" panose="02040502050405020303" pitchFamily="18" charset="0"/>
            </a:endParaRPr>
          </a:p>
          <a:p>
            <a:pPr algn="ctr"/>
            <a:r>
              <a:rPr lang="ru-RU" sz="3600" b="1" dirty="0">
                <a:latin typeface="Georgia" panose="02040502050405020303" pitchFamily="18" charset="0"/>
              </a:rPr>
              <a:t>ОБРАЗ ЦАРЯ:</a:t>
            </a:r>
          </a:p>
          <a:p>
            <a:pPr algn="ctr"/>
            <a:r>
              <a:rPr lang="ru-RU" sz="3600" b="1" dirty="0">
                <a:latin typeface="Georgia" panose="02040502050405020303" pitchFamily="18" charset="0"/>
              </a:rPr>
              <a:t>РОССИЯ И МОНАРХИЯ</a:t>
            </a:r>
          </a:p>
          <a:p>
            <a:pPr algn="ctr"/>
            <a:endParaRPr lang="ru-RU" sz="3600" b="1" dirty="0">
              <a:latin typeface="Georgia" panose="02040502050405020303" pitchFamily="18" charset="0"/>
            </a:endParaRPr>
          </a:p>
          <a:p>
            <a:pPr algn="r"/>
            <a:r>
              <a:rPr lang="ru-RU" sz="1600" b="1" dirty="0"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3730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5846"/>
            <a:ext cx="727280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endParaRPr lang="en-US" b="1" i="1" dirty="0">
              <a:latin typeface="Georgia" panose="02040502050405020303" pitchFamily="18" charset="0"/>
            </a:endParaRPr>
          </a:p>
          <a:p>
            <a:pPr algn="ctr"/>
            <a:r>
              <a:rPr lang="ru-RU" b="1" i="1" dirty="0">
                <a:latin typeface="Georgia" panose="02040502050405020303" pitchFamily="18" charset="0"/>
              </a:rPr>
              <a:t>Ницше о России:</a:t>
            </a:r>
            <a:endParaRPr lang="en-US" b="1" i="1" dirty="0">
              <a:latin typeface="Georgia" panose="02040502050405020303" pitchFamily="18" charset="0"/>
            </a:endParaRPr>
          </a:p>
          <a:p>
            <a:pPr algn="ctr"/>
            <a:endParaRPr lang="ru-RU" sz="3200" b="1" i="1" dirty="0">
              <a:latin typeface="Georgia" panose="02040502050405020303" pitchFamily="18" charset="0"/>
            </a:endParaRPr>
          </a:p>
          <a:p>
            <a:pPr algn="just"/>
            <a:r>
              <a:rPr lang="en-US" b="1" dirty="0">
                <a:latin typeface="Georgia" panose="02040502050405020303" pitchFamily="18" charset="0"/>
              </a:rPr>
              <a:t>	</a:t>
            </a:r>
            <a:r>
              <a:rPr lang="ru-RU" b="1" dirty="0">
                <a:latin typeface="Georgia" panose="02040502050405020303" pitchFamily="18" charset="0"/>
              </a:rPr>
              <a:t>«Чтобы существовали учреждения, должна существовать известная воля, инстинкт, императив, </a:t>
            </a:r>
            <a:r>
              <a:rPr lang="ru-RU" b="1" dirty="0" err="1">
                <a:latin typeface="Georgia" panose="02040502050405020303" pitchFamily="18" charset="0"/>
              </a:rPr>
              <a:t>антилиберальный</a:t>
            </a:r>
            <a:r>
              <a:rPr lang="ru-RU" b="1" dirty="0">
                <a:latin typeface="Georgia" panose="02040502050405020303" pitchFamily="18" charset="0"/>
              </a:rPr>
              <a:t> до злобы: воля к традиции, к авторитету, к ответственности на столетия вперёд, к солидарности цепи поколений вперёд и назад </a:t>
            </a:r>
            <a:r>
              <a:rPr lang="ru-RU" b="1" dirty="0" err="1">
                <a:latin typeface="Georgia" panose="02040502050405020303" pitchFamily="18" charset="0"/>
              </a:rPr>
              <a:t>in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err="1">
                <a:latin typeface="Georgia" panose="02040502050405020303" pitchFamily="18" charset="0"/>
              </a:rPr>
              <a:t>infinitum</a:t>
            </a:r>
            <a:r>
              <a:rPr lang="ru-RU" b="1" dirty="0">
                <a:latin typeface="Georgia" panose="02040502050405020303" pitchFamily="18" charset="0"/>
              </a:rPr>
              <a:t>. Если эта воля налицо, тогда основывается нечто подобное </a:t>
            </a:r>
            <a:r>
              <a:rPr lang="ru-RU" b="1" dirty="0" err="1">
                <a:latin typeface="Georgia" panose="02040502050405020303" pitchFamily="18" charset="0"/>
              </a:rPr>
              <a:t>imperium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err="1">
                <a:latin typeface="Georgia" panose="02040502050405020303" pitchFamily="18" charset="0"/>
              </a:rPr>
              <a:t>Romanum</a:t>
            </a:r>
            <a:r>
              <a:rPr lang="ru-RU" b="1" dirty="0">
                <a:latin typeface="Georgia" panose="02040502050405020303" pitchFamily="18" charset="0"/>
              </a:rPr>
              <a:t>: или подобное России, единственной державе, которая нынче является прочной, которая может ждать, которая ещё может нечто обещать, – России как </a:t>
            </a:r>
            <a:r>
              <a:rPr lang="ru-RU" b="1" dirty="0" err="1">
                <a:latin typeface="Georgia" panose="02040502050405020303" pitchFamily="18" charset="0"/>
              </a:rPr>
              <a:t>противопонятию</a:t>
            </a:r>
            <a:r>
              <a:rPr lang="ru-RU" b="1" dirty="0">
                <a:latin typeface="Georgia" panose="02040502050405020303" pitchFamily="18" charset="0"/>
              </a:rPr>
              <a:t> жалкому европейскому партикуляризму и нервозности, вступившим в критический период…»    </a:t>
            </a:r>
          </a:p>
          <a:p>
            <a:pPr algn="just"/>
            <a:r>
              <a:rPr lang="ru-RU" b="1" dirty="0">
                <a:latin typeface="Georgia" panose="02040502050405020303" pitchFamily="18" charset="0"/>
              </a:rPr>
              <a:t>                   </a:t>
            </a:r>
          </a:p>
          <a:p>
            <a:pPr algn="just"/>
            <a:r>
              <a:rPr lang="en-US" b="1" i="1" dirty="0">
                <a:latin typeface="Georgia" panose="02040502050405020303" pitchFamily="18" charset="0"/>
              </a:rPr>
              <a:t>                </a:t>
            </a:r>
            <a:r>
              <a:rPr lang="ru-RU" b="1" i="1" dirty="0">
                <a:latin typeface="Georgia" panose="02040502050405020303" pitchFamily="18" charset="0"/>
              </a:rPr>
              <a:t>(«Человеческое, слишком человеческое», 1878 г.)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4000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5"/>
            <a:ext cx="79208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b="1" dirty="0">
                <a:latin typeface="Georgia" panose="02040502050405020303" pitchFamily="18" charset="0"/>
              </a:rPr>
              <a:t> </a:t>
            </a:r>
            <a:br>
              <a:rPr lang="ru-RU" b="1" dirty="0">
                <a:latin typeface="Georgia" panose="02040502050405020303" pitchFamily="18" charset="0"/>
              </a:rPr>
            </a:br>
            <a:r>
              <a:rPr lang="ru-RU" b="1" i="1" dirty="0">
                <a:latin typeface="Georgia" panose="02040502050405020303" pitchFamily="18" charset="0"/>
              </a:rPr>
              <a:t>Константин Николаевич Леонтьев </a:t>
            </a:r>
          </a:p>
          <a:p>
            <a:pPr algn="ctr"/>
            <a:r>
              <a:rPr lang="ru-RU" b="1" i="1" dirty="0">
                <a:latin typeface="Georgia" panose="02040502050405020303" pitchFamily="18" charset="0"/>
              </a:rPr>
              <a:t>об удерживающей монархии: </a:t>
            </a:r>
          </a:p>
          <a:p>
            <a:pPr algn="just"/>
            <a:r>
              <a:rPr lang="ru-RU" sz="3200" b="1" dirty="0">
                <a:latin typeface="Georgia" panose="02040502050405020303" pitchFamily="18" charset="0"/>
              </a:rPr>
              <a:t> </a:t>
            </a:r>
            <a:br>
              <a:rPr lang="ru-RU" b="1" dirty="0">
                <a:latin typeface="Georgia" panose="02040502050405020303" pitchFamily="18" charset="0"/>
              </a:rPr>
            </a:br>
            <a:r>
              <a:rPr lang="ru-RU" b="1" dirty="0">
                <a:latin typeface="Georgia" panose="02040502050405020303" pitchFamily="18" charset="0"/>
              </a:rPr>
              <a:t>	«Для задержания народов на пути антихристианского прогресса, для удаления срока пришествия антихриста (т. е. того могущественного человека, который возьмет в свои руки все противохристианское движение) необходима сильная царская власть. Для того же, чтобы эта царская власть была долго сильна, не только нужно, чтобы она опиралась прямо и непосредственно на простонародные толпы, своекорыстные, страстные, глупые, подвижные, легко </a:t>
            </a:r>
            <a:r>
              <a:rPr lang="ru-RU" b="1" dirty="0" err="1">
                <a:latin typeface="Georgia" panose="02040502050405020303" pitchFamily="18" charset="0"/>
              </a:rPr>
              <a:t>развратимые</a:t>
            </a:r>
            <a:r>
              <a:rPr lang="ru-RU" b="1" dirty="0">
                <a:latin typeface="Georgia" panose="02040502050405020303" pitchFamily="18" charset="0"/>
              </a:rPr>
              <a:t>; но – напротив того – необходимо, чтобы между этими толпами и престолом Царским возвышались прочные сословные ступени; необходимы боковые опоры для здания долговечного монархизма…» </a:t>
            </a:r>
          </a:p>
          <a:p>
            <a:pPr algn="just"/>
            <a:r>
              <a:rPr lang="ru-RU" b="1" dirty="0">
                <a:latin typeface="Georgia" panose="02040502050405020303" pitchFamily="18" charset="0"/>
              </a:rPr>
              <a:t>          </a:t>
            </a:r>
            <a:br>
              <a:rPr lang="ru-RU" b="1" dirty="0">
                <a:latin typeface="Georgia" panose="02040502050405020303" pitchFamily="18" charset="0"/>
              </a:rPr>
            </a:br>
            <a:r>
              <a:rPr lang="ru-RU" b="1" dirty="0">
                <a:latin typeface="Georgia" panose="02040502050405020303" pitchFamily="18" charset="0"/>
              </a:rPr>
              <a:t> 			          </a:t>
            </a:r>
            <a:r>
              <a:rPr lang="ru-RU" b="1" i="1" dirty="0">
                <a:latin typeface="Georgia" panose="02040502050405020303" pitchFamily="18" charset="0"/>
              </a:rPr>
              <a:t>(«Над могилой </a:t>
            </a:r>
            <a:r>
              <a:rPr lang="ru-RU" b="1" i="1" dirty="0" err="1">
                <a:latin typeface="Georgia" panose="02040502050405020303" pitchFamily="18" charset="0"/>
              </a:rPr>
              <a:t>Пазухина</a:t>
            </a:r>
            <a:r>
              <a:rPr lang="ru-RU" b="1" i="1" dirty="0">
                <a:latin typeface="Georgia" panose="02040502050405020303" pitchFamily="18" charset="0"/>
              </a:rPr>
              <a:t>», 1891 г.)</a:t>
            </a:r>
          </a:p>
        </p:txBody>
      </p:sp>
    </p:spTree>
    <p:extLst>
      <p:ext uri="{BB962C8B-B14F-4D97-AF65-F5344CB8AC3E}">
        <p14:creationId xmlns:p14="http://schemas.microsoft.com/office/powerpoint/2010/main" val="104031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843"/>
            <a:ext cx="741682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Georgia" panose="02040502050405020303" pitchFamily="18" charset="0"/>
            </a:endParaRPr>
          </a:p>
          <a:p>
            <a:endParaRPr lang="ru-RU" b="1" dirty="0">
              <a:latin typeface="Georgia" panose="02040502050405020303" pitchFamily="18" charset="0"/>
            </a:endParaRPr>
          </a:p>
          <a:p>
            <a:pPr algn="ctr"/>
            <a:r>
              <a:rPr lang="ru-RU" b="1" i="1" dirty="0">
                <a:latin typeface="Georgia" panose="02040502050405020303" pitchFamily="18" charset="0"/>
              </a:rPr>
              <a:t>Шпенглер о русском царизме:</a:t>
            </a:r>
          </a:p>
          <a:p>
            <a:pPr algn="ctr"/>
            <a:endParaRPr lang="ru-RU" sz="3200" b="1" i="1" dirty="0">
              <a:latin typeface="Georgia" panose="02040502050405020303" pitchFamily="18" charset="0"/>
            </a:endParaRPr>
          </a:p>
          <a:p>
            <a:pPr algn="just"/>
            <a:r>
              <a:rPr lang="ru-RU" b="1" dirty="0">
                <a:latin typeface="Georgia" panose="02040502050405020303" pitchFamily="18" charset="0"/>
              </a:rPr>
              <a:t>	«Изначальный московский царизм – это единственная форма, которая впору </a:t>
            </a:r>
            <a:r>
              <a:rPr lang="ru-RU" b="1" dirty="0" err="1">
                <a:latin typeface="Georgia" panose="02040502050405020303" pitchFamily="18" charset="0"/>
              </a:rPr>
              <a:t>русскости</a:t>
            </a:r>
            <a:r>
              <a:rPr lang="ru-RU" b="1" dirty="0">
                <a:latin typeface="Georgia" panose="02040502050405020303" pitchFamily="18" charset="0"/>
              </a:rPr>
              <a:t> ещё и сегодня, однако в Петербурге он был фальсифицирован в династическую форму Западной Европы. Тяга к святому югу, к Византии и Иерусалиму, глубоко заложенная в каждой православной душе, обратилась светской дипломатией, с лицом, повёрнутым на Запад»</a:t>
            </a:r>
          </a:p>
          <a:p>
            <a:endParaRPr lang="ru-RU" b="1" dirty="0">
              <a:latin typeface="Georgia" panose="02040502050405020303" pitchFamily="18" charset="0"/>
            </a:endParaRPr>
          </a:p>
          <a:p>
            <a:r>
              <a:rPr lang="ru-RU" b="1" dirty="0">
                <a:latin typeface="Georgia" panose="02040502050405020303" pitchFamily="18" charset="0"/>
              </a:rPr>
              <a:t>	</a:t>
            </a:r>
            <a:r>
              <a:rPr lang="ru-RU" b="1" i="1" dirty="0">
                <a:latin typeface="Georgia" panose="02040502050405020303" pitchFamily="18" charset="0"/>
              </a:rPr>
              <a:t>(«Закат Европы», том 2: </a:t>
            </a:r>
          </a:p>
          <a:p>
            <a:r>
              <a:rPr lang="ru-RU" b="1" i="1" dirty="0">
                <a:latin typeface="Georgia" panose="02040502050405020303" pitchFamily="18" charset="0"/>
              </a:rPr>
              <a:t>	«Всемирно-исторические перспективы», 1922 г.) </a:t>
            </a:r>
          </a:p>
        </p:txBody>
      </p:sp>
    </p:spTree>
    <p:extLst>
      <p:ext uri="{BB962C8B-B14F-4D97-AF65-F5344CB8AC3E}">
        <p14:creationId xmlns:p14="http://schemas.microsoft.com/office/powerpoint/2010/main" val="104396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pPr algn="l"/>
            <a:br>
              <a:rPr lang="ru-RU" sz="2700" b="1" dirty="0">
                <a:latin typeface="Georgia" panose="02040502050405020303" pitchFamily="18" charset="0"/>
              </a:rPr>
            </a:br>
            <a:br>
              <a:rPr lang="ru-RU" sz="2700" b="1" dirty="0">
                <a:latin typeface="Georgia" panose="02040502050405020303" pitchFamily="18" charset="0"/>
              </a:rPr>
            </a:br>
            <a:r>
              <a:rPr lang="ru-RU" sz="2700" b="1" dirty="0">
                <a:latin typeface="Georgia" panose="02040502050405020303" pitchFamily="18" charset="0"/>
              </a:rPr>
              <a:t>«Петербургская Россия продолжает с успехом уничтожать везде, где может, исподволь </a:t>
            </a:r>
            <a:br>
              <a:rPr lang="ru-RU" sz="2700" b="1" dirty="0">
                <a:latin typeface="Georgia" panose="02040502050405020303" pitchFamily="18" charset="0"/>
              </a:rPr>
            </a:br>
            <a:r>
              <a:rPr lang="ru-RU" sz="2700" b="1" dirty="0">
                <a:latin typeface="Georgia" panose="02040502050405020303" pitchFamily="18" charset="0"/>
              </a:rPr>
              <a:t>и даже бессознательно, остатки своеобразной Московской России, подкапываясь тихонько подо всё, что составляет тысячелетние основы нашего бытия. Петербургская Россия, </a:t>
            </a:r>
            <a:br>
              <a:rPr lang="ru-RU" sz="2700" b="1" dirty="0">
                <a:latin typeface="Georgia" panose="02040502050405020303" pitchFamily="18" charset="0"/>
              </a:rPr>
            </a:br>
            <a:r>
              <a:rPr lang="ru-RU" sz="2700" b="1" dirty="0">
                <a:latin typeface="Georgia" panose="02040502050405020303" pitchFamily="18" charset="0"/>
              </a:rPr>
              <a:t>эта мещанская </a:t>
            </a:r>
            <a:r>
              <a:rPr lang="ru-RU" sz="2700" b="1" i="1" dirty="0">
                <a:latin typeface="Georgia" panose="02040502050405020303" pitchFamily="18" charset="0"/>
              </a:rPr>
              <a:t>современная </a:t>
            </a:r>
            <a:r>
              <a:rPr lang="ru-RU" sz="2700" b="1" dirty="0">
                <a:latin typeface="Georgia" panose="02040502050405020303" pitchFamily="18" charset="0"/>
              </a:rPr>
              <a:t>Европа, </a:t>
            </a:r>
            <a:br>
              <a:rPr lang="ru-RU" sz="2700" b="1" dirty="0">
                <a:latin typeface="Georgia" panose="02040502050405020303" pitchFamily="18" charset="0"/>
              </a:rPr>
            </a:br>
            <a:r>
              <a:rPr lang="ru-RU" sz="2700" b="1" dirty="0">
                <a:latin typeface="Georgia" panose="02040502050405020303" pitchFamily="18" charset="0"/>
              </a:rPr>
              <a:t>сама трещит везде по швам, и внимательно разумеющее ухо слышит этот многозначительный треск ежеминутно </a:t>
            </a:r>
            <a:br>
              <a:rPr lang="ru-RU" sz="2700" b="1" dirty="0">
                <a:latin typeface="Georgia" panose="02040502050405020303" pitchFamily="18" charset="0"/>
              </a:rPr>
            </a:br>
            <a:r>
              <a:rPr lang="ru-RU" sz="2700" b="1" dirty="0">
                <a:latin typeface="Georgia" panose="02040502050405020303" pitchFamily="18" charset="0"/>
              </a:rPr>
              <a:t>и понимает его ужасное значение!..»</a:t>
            </a:r>
            <a:br>
              <a:rPr lang="ru-RU" sz="2700" b="1" dirty="0">
                <a:latin typeface="Georgia" panose="02040502050405020303" pitchFamily="18" charset="0"/>
              </a:rPr>
            </a:br>
            <a:br>
              <a:rPr lang="ru-RU" sz="2700" dirty="0">
                <a:latin typeface="Georgia" panose="02040502050405020303" pitchFamily="18" charset="0"/>
              </a:rPr>
            </a:br>
            <a:r>
              <a:rPr lang="ru-RU" sz="2700" b="1" i="1" dirty="0">
                <a:latin typeface="Georgia" panose="02040502050405020303" pitchFamily="18" charset="0"/>
              </a:rPr>
              <a:t>Константин Николаевич ЛЕОНТЬЕВ,</a:t>
            </a:r>
            <a:br>
              <a:rPr lang="ru-RU" sz="2700" dirty="0">
                <a:latin typeface="Georgia" panose="02040502050405020303" pitchFamily="18" charset="0"/>
              </a:rPr>
            </a:br>
            <a:r>
              <a:rPr lang="ru-RU" sz="2700" b="1" i="1" dirty="0">
                <a:latin typeface="Georgia" panose="02040502050405020303" pitchFamily="18" charset="0"/>
              </a:rPr>
              <a:t>”Г-н Катков и его враги </a:t>
            </a:r>
            <a:br>
              <a:rPr lang="ru-RU" sz="2700" b="1" i="1" dirty="0">
                <a:latin typeface="Georgia" panose="02040502050405020303" pitchFamily="18" charset="0"/>
              </a:rPr>
            </a:br>
            <a:r>
              <a:rPr lang="ru-RU" sz="2700" b="1" i="1" dirty="0">
                <a:latin typeface="Georgia" panose="02040502050405020303" pitchFamily="18" charset="0"/>
              </a:rPr>
              <a:t>на празднике Пушкина“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77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551837"/>
            <a:ext cx="72728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Georgia" panose="02040502050405020303" pitchFamily="18" charset="0"/>
              </a:rPr>
              <a:t>Иван Александрович Ильин</a:t>
            </a:r>
          </a:p>
          <a:p>
            <a:pPr algn="ctr"/>
            <a:r>
              <a:rPr lang="ru-RU" b="1" i="1" dirty="0">
                <a:latin typeface="Georgia" panose="02040502050405020303" pitchFamily="18" charset="0"/>
              </a:rPr>
              <a:t>О Царе и России:</a:t>
            </a:r>
          </a:p>
          <a:p>
            <a:endParaRPr lang="ru-RU" b="1" dirty="0">
              <a:latin typeface="Georgia" panose="02040502050405020303" pitchFamily="18" charset="0"/>
            </a:endParaRPr>
          </a:p>
          <a:p>
            <a:r>
              <a:rPr lang="ru-RU" sz="2400" b="1" dirty="0">
                <a:latin typeface="Georgia" panose="02040502050405020303" pitchFamily="18" charset="0"/>
              </a:rPr>
              <a:t>«Беспочвенная мечта строить Россию </a:t>
            </a:r>
          </a:p>
          <a:p>
            <a:r>
              <a:rPr lang="ru-RU" sz="2400" b="1" dirty="0">
                <a:latin typeface="Georgia" panose="02040502050405020303" pitchFamily="18" charset="0"/>
              </a:rPr>
              <a:t>без Царя во главе»</a:t>
            </a:r>
          </a:p>
          <a:p>
            <a:pPr algn="r"/>
            <a:endParaRPr lang="ru-RU" b="1" i="1" dirty="0">
              <a:latin typeface="Georgia" panose="02040502050405020303" pitchFamily="18" charset="0"/>
            </a:endParaRPr>
          </a:p>
          <a:p>
            <a:pPr algn="r"/>
            <a:r>
              <a:rPr lang="ru-RU" b="1" i="1" dirty="0">
                <a:latin typeface="Georgia" panose="02040502050405020303" pitchFamily="18" charset="0"/>
              </a:rPr>
              <a:t>(«О грядущей России», 1954 г.)</a:t>
            </a:r>
          </a:p>
        </p:txBody>
      </p:sp>
    </p:spTree>
    <p:extLst>
      <p:ext uri="{BB962C8B-B14F-4D97-AF65-F5344CB8AC3E}">
        <p14:creationId xmlns:p14="http://schemas.microsoft.com/office/powerpoint/2010/main" val="214461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90000"/>
          </a:bodyPr>
          <a:lstStyle/>
          <a:p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r>
              <a:rPr lang="ru-RU" sz="3600" b="1" dirty="0">
                <a:latin typeface="Georgia" panose="02040502050405020303" pitchFamily="18" charset="0"/>
              </a:rPr>
              <a:t>СОЗНАНИЕ РУССКОГО ЧЕЛОВЕКА</a:t>
            </a:r>
            <a:br>
              <a:rPr lang="ru-RU" sz="3600" b="1" dirty="0">
                <a:latin typeface="Georgia" panose="02040502050405020303" pitchFamily="18" charset="0"/>
              </a:rPr>
            </a:br>
            <a:r>
              <a:rPr lang="ru-RU" sz="3600" b="1" dirty="0">
                <a:latin typeface="Georgia" panose="02040502050405020303" pitchFamily="18" charset="0"/>
              </a:rPr>
              <a:t>И МАКРОКУЛЬТУРНАЯ </a:t>
            </a:r>
            <a:br>
              <a:rPr lang="ru-RU" sz="3600" b="1" dirty="0">
                <a:latin typeface="Georgia" panose="02040502050405020303" pitchFamily="18" charset="0"/>
              </a:rPr>
            </a:br>
            <a:r>
              <a:rPr lang="ru-RU" sz="3600" b="1" dirty="0">
                <a:latin typeface="Georgia" panose="02040502050405020303" pitchFamily="18" charset="0"/>
              </a:rPr>
              <a:t>ДИНАМИКА РОССИИ</a:t>
            </a:r>
            <a:br>
              <a:rPr lang="ru-RU" sz="3600" b="1" dirty="0">
                <a:latin typeface="Georgia" panose="02040502050405020303" pitchFamily="18" charset="0"/>
              </a:rPr>
            </a:b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«…тоска по познанию России явно присутствует 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в русской культуре. Россия всегда имеет возможность вобрать в себя все немыслимые духовные горизонты будущих веков, и, следовательно, сохраняет возможность великого исторического бытия в будущем»</a:t>
            </a:r>
            <a:br>
              <a:rPr lang="ru-RU" sz="2400" b="1" dirty="0">
                <a:latin typeface="Georgia" panose="02040502050405020303" pitchFamily="18" charset="0"/>
              </a:rPr>
            </a:b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i="1" dirty="0">
                <a:latin typeface="Georgia" panose="02040502050405020303" pitchFamily="18" charset="0"/>
              </a:rPr>
              <a:t>Юрий Витальевич МАМЛЕЕВ</a:t>
            </a:r>
            <a:r>
              <a:rPr lang="ru-RU" sz="2400" b="1" dirty="0">
                <a:latin typeface="Georgia" panose="02040502050405020303" pitchFamily="18" charset="0"/>
              </a:rPr>
              <a:t>,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«Философия русской патриотической поэзии»</a:t>
            </a:r>
            <a:br>
              <a:rPr lang="ru-RU" sz="2400" b="1" dirty="0">
                <a:latin typeface="Georgia" panose="02040502050405020303" pitchFamily="18" charset="0"/>
              </a:rPr>
            </a:b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6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>
                <a:latin typeface="Georgia" panose="02040502050405020303" pitchFamily="18" charset="0"/>
              </a:rPr>
              <a:t>Рене ГЕНОН о символической глубине </a:t>
            </a:r>
            <a:br>
              <a:rPr lang="ru-RU" sz="2000" b="1" i="1" dirty="0">
                <a:latin typeface="Georgia" panose="02040502050405020303" pitchFamily="18" charset="0"/>
              </a:rPr>
            </a:br>
            <a:r>
              <a:rPr lang="ru-RU" sz="2000" b="1" i="1" dirty="0">
                <a:latin typeface="Georgia" panose="02040502050405020303" pitchFamily="18" charset="0"/>
              </a:rPr>
              <a:t>отношения царства и священства:</a:t>
            </a:r>
            <a:br>
              <a:rPr lang="ru-RU" sz="2000" b="1" i="1" dirty="0">
                <a:latin typeface="Georgia" panose="02040502050405020303" pitchFamily="18" charset="0"/>
              </a:rPr>
            </a:br>
            <a:br>
              <a:rPr lang="ru-RU" sz="2000" b="1" i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«Идея некоего лица, одновременно являющегося священником и царём, не была очень распространена на Западе, хотя она разительным образом явлена у самых истоков христианства, будучи воплощена ”царями-волхвами“» </a:t>
            </a:r>
            <a:r>
              <a:rPr lang="ru-RU" sz="2000" b="1" i="1" dirty="0">
                <a:latin typeface="Georgia" panose="02040502050405020303" pitchFamily="18" charset="0"/>
              </a:rPr>
              <a:t>(”Царь мира“)</a:t>
            </a:r>
            <a:br>
              <a:rPr lang="ru-RU" sz="2000" b="1" i="1" dirty="0">
                <a:latin typeface="Georgia" panose="02040502050405020303" pitchFamily="18" charset="0"/>
              </a:rPr>
            </a:br>
            <a:br>
              <a:rPr lang="ru-RU" sz="2000" b="1" i="1" dirty="0">
                <a:latin typeface="Georgia" panose="02040502050405020303" pitchFamily="18" charset="0"/>
              </a:rPr>
            </a:br>
            <a:r>
              <a:rPr lang="ru-RU" sz="2000" b="1" i="1" dirty="0">
                <a:latin typeface="Georgia" panose="02040502050405020303" pitchFamily="18" charset="0"/>
              </a:rPr>
              <a:t>Владимир Борисович МИКУШЕВИЧ, ”Пещера царей“: </a:t>
            </a:r>
            <a:br>
              <a:rPr lang="ru-RU" sz="2000" b="1" i="1" dirty="0">
                <a:latin typeface="Georgia" panose="02040502050405020303" pitchFamily="18" charset="0"/>
              </a:rPr>
            </a:br>
            <a:br>
              <a:rPr lang="ru-RU" sz="2000" b="1" i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Лишь потому они служащие звездам,</a:t>
            </a:r>
            <a:br>
              <a:rPr lang="ru-RU" sz="2000" b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Что при небесном тайном знаке</a:t>
            </a:r>
            <a:br>
              <a:rPr lang="ru-RU" sz="2000" b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Наперекор земным неправедным судам</a:t>
            </a:r>
            <a:br>
              <a:rPr lang="ru-RU" sz="2000" b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Звездой </a:t>
            </a:r>
            <a:r>
              <a:rPr lang="ru-RU" sz="2000" b="1" dirty="0" err="1">
                <a:latin typeface="Georgia" panose="02040502050405020303" pitchFamily="18" charset="0"/>
              </a:rPr>
              <a:t>учахуся</a:t>
            </a:r>
            <a:r>
              <a:rPr lang="ru-RU" sz="2000" b="1" dirty="0">
                <a:latin typeface="Georgia" panose="02040502050405020303" pitchFamily="18" charset="0"/>
              </a:rPr>
              <a:t> во мраке.</a:t>
            </a:r>
            <a:br>
              <a:rPr lang="ru-RU" sz="2000" b="1" dirty="0">
                <a:latin typeface="Georgia" panose="02040502050405020303" pitchFamily="18" charset="0"/>
              </a:rPr>
            </a:br>
            <a:br>
              <a:rPr lang="ru-RU" sz="2000" b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Для них, для нас урок звезды, незримой встарь:</a:t>
            </a:r>
            <a:br>
              <a:rPr lang="ru-RU" sz="2000" b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Пещера – храм, а не гробница,</a:t>
            </a:r>
            <a:br>
              <a:rPr lang="ru-RU" sz="2000" b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Где новорожденный – Небесный в яслях царь</a:t>
            </a:r>
            <a:br>
              <a:rPr lang="ru-RU" sz="2000" b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И с Ним Небесная Царица,</a:t>
            </a:r>
            <a:br>
              <a:rPr lang="ru-RU" sz="2000" b="1" dirty="0">
                <a:latin typeface="Georgia" panose="02040502050405020303" pitchFamily="18" charset="0"/>
              </a:rPr>
            </a:br>
            <a:br>
              <a:rPr lang="ru-RU" sz="2000" b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В неведомом пути скрываясь от молвы,</a:t>
            </a:r>
            <a:br>
              <a:rPr lang="ru-RU" sz="2000" b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Взыскующей напрасно чуда,</a:t>
            </a:r>
            <a:br>
              <a:rPr lang="ru-RU" sz="2000" b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В пещеру странники вошли или волхвы,</a:t>
            </a:r>
            <a:br>
              <a:rPr lang="ru-RU" sz="2000" b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А вышли в мир цари оттуда…</a:t>
            </a:r>
            <a:br>
              <a:rPr lang="ru-RU" sz="2000" b="1" dirty="0">
                <a:latin typeface="Georgia" panose="02040502050405020303" pitchFamily="18" charset="0"/>
              </a:rPr>
            </a:br>
            <a:endParaRPr lang="ru-RU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5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089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Georgia" panose="02040502050405020303" pitchFamily="18" charset="0"/>
            </a:endParaRPr>
          </a:p>
          <a:p>
            <a:r>
              <a:rPr lang="ru-RU" sz="2000" b="1" dirty="0">
                <a:latin typeface="Georgia" panose="02040502050405020303" pitchFamily="18" charset="0"/>
              </a:rPr>
              <a:t>А. С. Пушкин – </a:t>
            </a:r>
            <a:r>
              <a:rPr lang="ru-RU" sz="2000" b="1" i="1" dirty="0">
                <a:latin typeface="Georgia" panose="02040502050405020303" pitchFamily="18" charset="0"/>
              </a:rPr>
              <a:t>Егору Антоновичу Энгельгардту,</a:t>
            </a:r>
          </a:p>
          <a:p>
            <a:r>
              <a:rPr lang="ru-RU" sz="2000" b="1" i="1" dirty="0">
                <a:latin typeface="Georgia" panose="02040502050405020303" pitchFamily="18" charset="0"/>
              </a:rPr>
              <a:t>директору Царскосельского Лицея</a:t>
            </a:r>
            <a:r>
              <a:rPr lang="ru-RU" sz="2000" b="1" dirty="0">
                <a:latin typeface="Georgia" panose="02040502050405020303" pitchFamily="18" charset="0"/>
              </a:rPr>
              <a:t>:</a:t>
            </a:r>
          </a:p>
          <a:p>
            <a:endParaRPr lang="ru-RU" sz="2000" b="1" dirty="0">
              <a:latin typeface="Georgia" panose="02040502050405020303" pitchFamily="18" charset="0"/>
            </a:endParaRPr>
          </a:p>
          <a:p>
            <a:r>
              <a:rPr lang="ru-RU" sz="2000" b="1" dirty="0">
                <a:latin typeface="Georgia" panose="02040502050405020303" pitchFamily="18" charset="0"/>
              </a:rPr>
              <a:t>Дай руку мне. Приеду я</a:t>
            </a:r>
          </a:p>
          <a:p>
            <a:r>
              <a:rPr lang="ru-RU" sz="2000" b="1" dirty="0">
                <a:latin typeface="Georgia" panose="02040502050405020303" pitchFamily="18" charset="0"/>
              </a:rPr>
              <a:t>В начале мрачном сентября:</a:t>
            </a:r>
          </a:p>
          <a:p>
            <a:r>
              <a:rPr lang="ru-RU" sz="2000" b="1" dirty="0">
                <a:latin typeface="Georgia" panose="02040502050405020303" pitchFamily="18" charset="0"/>
              </a:rPr>
              <a:t>С тобою пить мы будем снова,</a:t>
            </a:r>
          </a:p>
          <a:p>
            <a:r>
              <a:rPr lang="ru-RU" sz="2000" b="1" dirty="0">
                <a:latin typeface="Georgia" panose="02040502050405020303" pitchFamily="18" charset="0"/>
              </a:rPr>
              <a:t>Открытым сердцем говоря</a:t>
            </a:r>
          </a:p>
          <a:p>
            <a:r>
              <a:rPr lang="ru-RU" sz="2000" b="1" dirty="0">
                <a:latin typeface="Georgia" panose="02040502050405020303" pitchFamily="18" charset="0"/>
              </a:rPr>
              <a:t>Насчет глупца, вельможи злого,</a:t>
            </a:r>
          </a:p>
          <a:p>
            <a:r>
              <a:rPr lang="ru-RU" sz="2000" b="1" dirty="0">
                <a:latin typeface="Georgia" panose="02040502050405020303" pitchFamily="18" charset="0"/>
              </a:rPr>
              <a:t>Насчет холопа записного,</a:t>
            </a:r>
          </a:p>
          <a:p>
            <a:r>
              <a:rPr lang="ru-RU" sz="2000" b="1" dirty="0">
                <a:latin typeface="Georgia" panose="02040502050405020303" pitchFamily="18" charset="0"/>
              </a:rPr>
              <a:t>Насчет небесного царя,</a:t>
            </a:r>
          </a:p>
          <a:p>
            <a:r>
              <a:rPr lang="ru-RU" sz="2000" b="1" dirty="0">
                <a:latin typeface="Georgia" panose="02040502050405020303" pitchFamily="18" charset="0"/>
              </a:rPr>
              <a:t>А иногда насчет земного.</a:t>
            </a:r>
          </a:p>
          <a:p>
            <a:endParaRPr lang="ru-RU" sz="2000" b="1" dirty="0">
              <a:latin typeface="Georgia" panose="02040502050405020303" pitchFamily="18" charset="0"/>
            </a:endParaRPr>
          </a:p>
          <a:p>
            <a:endParaRPr lang="ru-RU" sz="2000" b="1" dirty="0">
              <a:latin typeface="Georgia" panose="02040502050405020303" pitchFamily="18" charset="0"/>
            </a:endParaRPr>
          </a:p>
          <a:p>
            <a:pPr algn="r"/>
            <a:r>
              <a:rPr lang="ru-RU" sz="2000" b="1" dirty="0">
                <a:latin typeface="Georgia" panose="02040502050405020303" pitchFamily="18" charset="0"/>
              </a:rPr>
              <a:t>Истомлённый ношей крестной</a:t>
            </a:r>
          </a:p>
          <a:p>
            <a:pPr algn="r"/>
            <a:r>
              <a:rPr lang="ru-RU" sz="2000" b="1" dirty="0">
                <a:latin typeface="Georgia" panose="02040502050405020303" pitchFamily="18" charset="0"/>
              </a:rPr>
              <a:t>Всю тебя, земля родная,</a:t>
            </a:r>
          </a:p>
          <a:p>
            <a:pPr algn="r"/>
            <a:r>
              <a:rPr lang="ru-RU" sz="2000" b="1" dirty="0">
                <a:latin typeface="Georgia" panose="02040502050405020303" pitchFamily="18" charset="0"/>
              </a:rPr>
              <a:t>В рабском виде Царь Небесный</a:t>
            </a:r>
          </a:p>
          <a:p>
            <a:pPr algn="r"/>
            <a:r>
              <a:rPr lang="ru-RU" sz="2000" b="1" dirty="0">
                <a:latin typeface="Georgia" panose="02040502050405020303" pitchFamily="18" charset="0"/>
              </a:rPr>
              <a:t>Исходил, благословляя… </a:t>
            </a:r>
          </a:p>
          <a:p>
            <a:endParaRPr lang="ru-RU" sz="2000" b="1" dirty="0">
              <a:latin typeface="Georgia" panose="02040502050405020303" pitchFamily="18" charset="0"/>
            </a:endParaRPr>
          </a:p>
          <a:p>
            <a:pPr algn="r"/>
            <a:r>
              <a:rPr lang="ru-RU" sz="2000" b="1" dirty="0">
                <a:latin typeface="Georgia" panose="02040502050405020303" pitchFamily="18" charset="0"/>
              </a:rPr>
              <a:t>Ф. И. Тютчев,</a:t>
            </a:r>
          </a:p>
          <a:p>
            <a:pPr algn="r"/>
            <a:r>
              <a:rPr lang="ru-RU" sz="2000" b="1" i="1" dirty="0">
                <a:latin typeface="Georgia" panose="02040502050405020303" pitchFamily="18" charset="0"/>
              </a:rPr>
              <a:t>«Эти ветхие селенья…»</a:t>
            </a:r>
          </a:p>
        </p:txBody>
      </p:sp>
    </p:spTree>
    <p:extLst>
      <p:ext uri="{BB962C8B-B14F-4D97-AF65-F5344CB8AC3E}">
        <p14:creationId xmlns:p14="http://schemas.microsoft.com/office/powerpoint/2010/main" val="27000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28763"/>
            <a:ext cx="4760913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7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нька\Desktop\ЦАРЬ\царь-пу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800100"/>
            <a:ext cx="71437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49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нька\Desktop\ЦАРЬ\царь-ры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280920" cy="566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9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352928" cy="5832648"/>
          </a:xfrm>
        </p:spPr>
      </p:pic>
    </p:spTree>
    <p:extLst>
      <p:ext uri="{BB962C8B-B14F-4D97-AF65-F5344CB8AC3E}">
        <p14:creationId xmlns:p14="http://schemas.microsoft.com/office/powerpoint/2010/main" val="42395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онька\Desktop\ЦАРЬ\царь-дев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1"/>
            <a:ext cx="619268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8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онька\Desktop\ЦАРЬ\царь-гра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4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онька\Desktop\ЦАРЬ\Гроз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5"/>
            <a:ext cx="4565104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84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онька\Desktop\ЦАРЬ\Димитрий царе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0038"/>
            <a:ext cx="8496944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8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«Необходимо понимать 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всемирно-историческое значение России,  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её место между великими старыми культурами: Европой, Китаем, Индией и Исламом,                                                           её сложившуюся в течение тысячелетий душу»  </a:t>
            </a:r>
            <a:br>
              <a:rPr lang="ru-RU" sz="2400" b="1" dirty="0">
                <a:latin typeface="Georgia" panose="02040502050405020303" pitchFamily="18" charset="0"/>
              </a:rPr>
            </a:br>
            <a:br>
              <a:rPr lang="ru-RU" sz="2400" b="1" dirty="0">
                <a:latin typeface="Georgia" panose="02040502050405020303" pitchFamily="18" charset="0"/>
              </a:rPr>
            </a:b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i="1" dirty="0">
                <a:latin typeface="Georgia" panose="02040502050405020303" pitchFamily="18" charset="0"/>
              </a:rPr>
              <a:t>Освальд ШПЕНГЛЕР</a:t>
            </a:r>
            <a:r>
              <a:rPr lang="ru-RU" sz="2400" b="1" dirty="0">
                <a:latin typeface="Georgia" panose="02040502050405020303" pitchFamily="18" charset="0"/>
              </a:rPr>
              <a:t>,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”Двойной лик России 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и немецкие восточные проблемы“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0342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онька\Desktop\ЦАРЬ\Борис Годун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568" y="188640"/>
            <a:ext cx="4464497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0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онька\Desktop\ЦАРЬ\Алексей Михайло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4392489" cy="65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38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онька\Desktop\ЦАРЬ\Mednyy_vsadnik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70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онька\Desktop\ЦАРЬ\_anna-ioannov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7752"/>
            <a:ext cx="4844102" cy="6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02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онька\Desktop\ЦАРЬ\Елизавета Петров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869656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9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онька\Desktop\ЦАРЬ\catherine-the-great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10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2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онька\Desktop\ЦАРЬ\Паве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141" y="116632"/>
            <a:ext cx="4212000" cy="653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26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онька\Desktop\ЦАРЬ\Александр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644000" cy="640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7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онька\Desktop\ЦАРЬ\Николай 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22738"/>
            <a:ext cx="4824000" cy="680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7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онька\Desktop\ЦАРЬ\Александр 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20000" cy="496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0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l"/>
            <a:br>
              <a:rPr lang="ru-RU" sz="2400" b="1" i="1" dirty="0">
                <a:latin typeface="Georgia" panose="02040502050405020303" pitchFamily="18" charset="0"/>
              </a:rPr>
            </a:br>
            <a:br>
              <a:rPr lang="ru-RU" sz="2400" b="1" i="1" dirty="0">
                <a:latin typeface="Georgia" panose="02040502050405020303" pitchFamily="18" charset="0"/>
              </a:rPr>
            </a:br>
            <a:br>
              <a:rPr lang="ru-RU" sz="2400" b="1" i="1" dirty="0">
                <a:latin typeface="Georgia" panose="02040502050405020303" pitchFamily="18" charset="0"/>
              </a:rPr>
            </a:br>
            <a:br>
              <a:rPr lang="ru-RU" sz="2400" b="1" i="1" dirty="0">
                <a:latin typeface="Georgia" panose="02040502050405020303" pitchFamily="18" charset="0"/>
              </a:rPr>
            </a:br>
            <a:br>
              <a:rPr lang="ru-RU" sz="2400" b="1" i="1" dirty="0">
                <a:latin typeface="Georgia" panose="02040502050405020303" pitchFamily="18" charset="0"/>
              </a:rPr>
            </a:br>
            <a:br>
              <a:rPr lang="ru-RU" sz="2400" b="1" i="1" dirty="0">
                <a:latin typeface="Georgia" panose="02040502050405020303" pitchFamily="18" charset="0"/>
              </a:rPr>
            </a:br>
            <a:br>
              <a:rPr lang="ru-RU" sz="2400" b="1" i="1" dirty="0">
                <a:latin typeface="Georgia" panose="02040502050405020303" pitchFamily="18" charset="0"/>
              </a:rPr>
            </a:br>
            <a:br>
              <a:rPr lang="ru-RU" sz="2400" b="1" i="1" dirty="0">
                <a:latin typeface="Georgia" panose="02040502050405020303" pitchFamily="18" charset="0"/>
              </a:rPr>
            </a:br>
            <a:br>
              <a:rPr lang="ru-RU" sz="2400" b="1" i="1" dirty="0">
                <a:latin typeface="Georgia" panose="02040502050405020303" pitchFamily="18" charset="0"/>
              </a:rPr>
            </a:br>
            <a:br>
              <a:rPr lang="ru-RU" sz="2400" b="1" i="1" dirty="0">
                <a:latin typeface="Georgia" panose="02040502050405020303" pitchFamily="18" charset="0"/>
              </a:rPr>
            </a:br>
            <a:br>
              <a:rPr lang="ru-RU" sz="2400" b="1" i="1" dirty="0">
                <a:latin typeface="Georgia" panose="02040502050405020303" pitchFamily="18" charset="0"/>
              </a:rPr>
            </a:br>
            <a:br>
              <a:rPr lang="ru-RU" sz="2400" b="1" i="1" dirty="0">
                <a:latin typeface="Georgia" panose="02040502050405020303" pitchFamily="18" charset="0"/>
              </a:rPr>
            </a:br>
            <a:br>
              <a:rPr lang="ru-RU" sz="2400" b="1" i="1" dirty="0">
                <a:latin typeface="Georgia" panose="02040502050405020303" pitchFamily="18" charset="0"/>
              </a:rPr>
            </a:br>
            <a:br>
              <a:rPr lang="ru-RU" sz="2400" b="1" i="1" dirty="0">
                <a:latin typeface="Georgia" panose="02040502050405020303" pitchFamily="18" charset="0"/>
              </a:rPr>
            </a:br>
            <a:r>
              <a:rPr lang="ru-RU" sz="2400" b="1" i="1" dirty="0">
                <a:latin typeface="Georgia" panose="02040502050405020303" pitchFamily="18" charset="0"/>
              </a:rPr>
              <a:t>Алексей Степанович ХОМЯКОВ:</a:t>
            </a:r>
            <a:br>
              <a:rPr lang="ru-RU" sz="2400" b="1" i="1" dirty="0">
                <a:latin typeface="Georgia" panose="02040502050405020303" pitchFamily="18" charset="0"/>
              </a:rPr>
            </a:br>
            <a:r>
              <a:rPr lang="ru-RU" sz="2400" b="1" i="1" dirty="0">
                <a:latin typeface="Georgia" panose="02040502050405020303" pitchFamily="18" charset="0"/>
              </a:rPr>
              <a:t> </a:t>
            </a:r>
            <a:br>
              <a:rPr lang="ru-RU" sz="2400" b="1" i="1" dirty="0">
                <a:latin typeface="Georgia" panose="02040502050405020303" pitchFamily="18" charset="0"/>
              </a:rPr>
            </a:br>
            <a:r>
              <a:rPr lang="ru-RU" sz="2400" b="1" i="1" dirty="0">
                <a:latin typeface="Georgia" panose="02040502050405020303" pitchFamily="18" charset="0"/>
              </a:rPr>
              <a:t>   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”Окружность земного шара равняется 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шестистам конным дням пути – 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невелика обитель, данная человеку Провидением, а знание земли – 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ещё в детстве…“ 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i="1" dirty="0">
                <a:latin typeface="Georgia" panose="02040502050405020303" pitchFamily="18" charset="0"/>
              </a:rPr>
              <a:t>(«Записки о Всемирной Истории»)</a:t>
            </a:r>
            <a:br>
              <a:rPr lang="ru-RU" sz="2400" b="1" i="1" dirty="0">
                <a:latin typeface="Georgia" panose="02040502050405020303" pitchFamily="18" charset="0"/>
              </a:rPr>
            </a:br>
            <a:br>
              <a:rPr lang="ru-RU" sz="2400" b="1" i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«Образованный русский нашего времени 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живёт более в категории пространства, 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чем в категории времени»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i="1" dirty="0">
                <a:latin typeface="Georgia" panose="02040502050405020303" pitchFamily="18" charset="0"/>
              </a:rPr>
              <a:t>(«Аристотель и всемирная выставка») </a:t>
            </a:r>
            <a:br>
              <a:rPr lang="ru-RU" sz="2400" b="1" i="1" dirty="0">
                <a:latin typeface="Georgia" panose="02040502050405020303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421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онька\Desktop\ЦАРЬ\Александр 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0" y="260648"/>
            <a:ext cx="5199927" cy="65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3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онька\Desktop\ЦАРЬ\-tsar-nicholas-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74640"/>
            <a:ext cx="4765556" cy="66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сонька\Desktop\ЦАРЬ\Царевич Алекс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257"/>
            <a:ext cx="4860000" cy="66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онька\Desktop\ЦАРЬ\svyatye-tsarstvennye-strastoterptsy-romanovy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000"/>
            <a:ext cx="5076001" cy="67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229600" cy="2511152"/>
          </a:xfrm>
        </p:spPr>
        <p:txBody>
          <a:bodyPr>
            <a:normAutofit fontScale="90000"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br>
              <a:rPr lang="ru-RU" sz="2400" b="1" dirty="0">
                <a:latin typeface="Georgia"/>
                <a:ea typeface="Calibri"/>
                <a:cs typeface="Times New Roman"/>
              </a:rPr>
            </a:br>
            <a:br>
              <a:rPr lang="ru-RU" sz="2400" b="1" dirty="0">
                <a:latin typeface="Georgia"/>
                <a:ea typeface="Calibri"/>
                <a:cs typeface="Times New Roman"/>
              </a:rPr>
            </a:br>
            <a:br>
              <a:rPr lang="ru-RU" sz="2400" b="1" dirty="0">
                <a:latin typeface="Georgia"/>
                <a:ea typeface="Calibri"/>
                <a:cs typeface="Times New Roman"/>
              </a:rPr>
            </a:br>
            <a:r>
              <a:rPr lang="ru-RU" sz="1800" b="1" dirty="0">
                <a:latin typeface="Georgia"/>
                <a:ea typeface="Calibri"/>
                <a:cs typeface="Times New Roman"/>
              </a:rPr>
              <a:t>Какие прекрасные лица</a:t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b="1" dirty="0">
                <a:latin typeface="Georgia"/>
                <a:ea typeface="Calibri"/>
                <a:cs typeface="Times New Roman"/>
              </a:rPr>
              <a:t>И как безнадёжно бледны –</a:t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b="1" dirty="0">
                <a:latin typeface="Georgia"/>
                <a:ea typeface="Calibri"/>
                <a:cs typeface="Times New Roman"/>
              </a:rPr>
              <a:t>Наследник, императрица,</a:t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b="1" dirty="0">
                <a:latin typeface="Georgia"/>
                <a:ea typeface="Calibri"/>
                <a:cs typeface="Times New Roman"/>
              </a:rPr>
              <a:t>Четыре великих княжны…</a:t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b="1" i="1" dirty="0">
                <a:latin typeface="Georgia"/>
                <a:ea typeface="Calibri"/>
                <a:cs typeface="Times New Roman"/>
              </a:rPr>
              <a:t> </a:t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b="1" i="1" dirty="0">
                <a:latin typeface="Georgia"/>
                <a:ea typeface="Calibri"/>
                <a:cs typeface="Times New Roman"/>
              </a:rPr>
              <a:t>Георгий ИВАНОВ</a:t>
            </a:r>
            <a:br>
              <a:rPr lang="ru-RU" sz="1800" dirty="0"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696744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18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789040"/>
            <a:ext cx="8291264" cy="2741166"/>
          </a:xfrm>
        </p:spPr>
        <p:txBody>
          <a:bodyPr>
            <a:normAutofit fontScale="90000"/>
          </a:bodyPr>
          <a:lstStyle/>
          <a:p>
            <a:pPr algn="r"/>
            <a:br>
              <a:rPr lang="ru-RU" dirty="0"/>
            </a:br>
            <a:r>
              <a:rPr lang="ru-RU" sz="2000" b="1" dirty="0">
                <a:latin typeface="Georgia" panose="02040502050405020303" pitchFamily="18" charset="0"/>
              </a:rPr>
              <a:t>Настанет год,</a:t>
            </a:r>
            <a:br>
              <a:rPr lang="ru-RU" sz="2000" b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России чёрный год,</a:t>
            </a:r>
            <a:br>
              <a:rPr lang="ru-RU" sz="2000" b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Когда царей корона упадёт –</a:t>
            </a:r>
            <a:br>
              <a:rPr lang="ru-RU" sz="2000" b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Забудет чернь к ним прежнюю любовь,</a:t>
            </a:r>
            <a:br>
              <a:rPr lang="ru-RU" sz="2000" b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И пищей многих будет смерть и кровь,</a:t>
            </a:r>
            <a:br>
              <a:rPr lang="ru-RU" sz="2000" b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Когда детей, когда невинных жён</a:t>
            </a:r>
            <a:br>
              <a:rPr lang="ru-RU" sz="2000" b="1" dirty="0">
                <a:latin typeface="Georgia" panose="02040502050405020303" pitchFamily="18" charset="0"/>
              </a:rPr>
            </a:br>
            <a:r>
              <a:rPr lang="ru-RU" sz="2000" b="1" dirty="0">
                <a:latin typeface="Georgia" panose="02040502050405020303" pitchFamily="18" charset="0"/>
              </a:rPr>
              <a:t>Низвергнутый не защитит закон… </a:t>
            </a:r>
            <a:br>
              <a:rPr lang="ru-RU" sz="2000" b="1" dirty="0">
                <a:latin typeface="Georgia" panose="02040502050405020303" pitchFamily="18" charset="0"/>
              </a:rPr>
            </a:br>
            <a:br>
              <a:rPr lang="ru-RU" sz="2000" b="1" dirty="0">
                <a:latin typeface="Georgia" panose="02040502050405020303" pitchFamily="18" charset="0"/>
              </a:rPr>
            </a:br>
            <a:r>
              <a:rPr lang="ru-RU" sz="2000" b="1" i="1" dirty="0">
                <a:latin typeface="Georgia" panose="02040502050405020303" pitchFamily="18" charset="0"/>
              </a:rPr>
              <a:t>Михаил ЛЕРМОНТОВ,</a:t>
            </a:r>
            <a:br>
              <a:rPr lang="ru-RU" sz="2000" b="1" i="1" dirty="0">
                <a:latin typeface="Georgia" panose="02040502050405020303" pitchFamily="18" charset="0"/>
              </a:rPr>
            </a:br>
            <a:r>
              <a:rPr lang="ru-RU" sz="2000" b="1" i="1" dirty="0">
                <a:latin typeface="Georgia" panose="02040502050405020303" pitchFamily="18" charset="0"/>
              </a:rPr>
              <a:t>«Предсказание», 1830 г.</a:t>
            </a:r>
            <a:br>
              <a:rPr lang="ru-RU" sz="2000" b="1" i="1" dirty="0">
                <a:latin typeface="Georgia" panose="02040502050405020303" pitchFamily="18" charset="0"/>
              </a:rPr>
            </a:br>
            <a:endParaRPr lang="ru-RU" sz="2000" b="1" i="1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2316681" cy="379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39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157192"/>
            <a:ext cx="8064896" cy="136815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000" b="1" i="1" dirty="0">
                <a:latin typeface="Georgia"/>
                <a:ea typeface="Calibri"/>
                <a:cs typeface="Times New Roman"/>
              </a:rPr>
              <a:t>      «Я променял бы всё благополучие Запада</a:t>
            </a:r>
            <a:endParaRPr lang="ru-RU" sz="5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000" b="1" i="1" dirty="0">
                <a:latin typeface="Georgia"/>
                <a:ea typeface="Calibri"/>
                <a:cs typeface="Times New Roman"/>
              </a:rPr>
              <a:t>        на русский лад печалиться…»</a:t>
            </a:r>
            <a:endParaRPr lang="ru-RU" sz="5000" dirty="0">
              <a:ea typeface="Calibri"/>
              <a:cs typeface="Times New Roman"/>
            </a:endParaRPr>
          </a:p>
          <a:p>
            <a:pPr marL="2697480" indent="449580">
              <a:lnSpc>
                <a:spcPct val="115000"/>
              </a:lnSpc>
              <a:spcAft>
                <a:spcPts val="0"/>
              </a:spcAft>
            </a:pPr>
            <a:r>
              <a:rPr lang="ru-RU" sz="5000" b="1" i="1" dirty="0">
                <a:latin typeface="Georgia"/>
                <a:ea typeface="Calibri"/>
                <a:cs typeface="Times New Roman"/>
              </a:rPr>
              <a:t>                                Фридрих НИЦШЕ</a:t>
            </a:r>
            <a:endParaRPr lang="ru-RU" sz="5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r="2233"/>
          <a:stretch>
            <a:fillRect/>
          </a:stretch>
        </p:blipFill>
        <p:spPr bwMode="auto">
          <a:xfrm>
            <a:off x="1835696" y="260648"/>
            <a:ext cx="5868000" cy="44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21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307088" cy="2232248"/>
          </a:xfrm>
        </p:spPr>
        <p:txBody>
          <a:bodyPr>
            <a:noAutofit/>
          </a:bodyPr>
          <a:lstStyle/>
          <a:p>
            <a:pPr algn="ctr"/>
            <a:br>
              <a:rPr lang="ru-RU" dirty="0">
                <a:latin typeface="Georgia" panose="02040502050405020303" pitchFamily="18" charset="0"/>
              </a:rPr>
            </a:br>
            <a:br>
              <a:rPr lang="ru-RU" dirty="0">
                <a:latin typeface="Georgia" panose="02040502050405020303" pitchFamily="18" charset="0"/>
              </a:rPr>
            </a:br>
            <a:br>
              <a:rPr lang="ru-RU" dirty="0">
                <a:latin typeface="Georgia" panose="02040502050405020303" pitchFamily="18" charset="0"/>
              </a:rPr>
            </a:br>
            <a:br>
              <a:rPr lang="ru-RU" dirty="0">
                <a:latin typeface="Georgia" panose="02040502050405020303" pitchFamily="18" charset="0"/>
              </a:rPr>
            </a:br>
            <a:br>
              <a:rPr lang="ru-RU" dirty="0">
                <a:latin typeface="Georgia" panose="02040502050405020303" pitchFamily="18" charset="0"/>
              </a:rPr>
            </a:br>
            <a:br>
              <a:rPr lang="ru-RU" dirty="0">
                <a:latin typeface="Georgia" panose="02040502050405020303" pitchFamily="18" charset="0"/>
              </a:rPr>
            </a:br>
            <a:br>
              <a:rPr lang="ru-RU" dirty="0">
                <a:latin typeface="Georgia" panose="02040502050405020303" pitchFamily="18" charset="0"/>
              </a:rPr>
            </a:br>
            <a:br>
              <a:rPr lang="ru-RU" dirty="0">
                <a:latin typeface="Georgia" panose="02040502050405020303" pitchFamily="18" charset="0"/>
              </a:rPr>
            </a:br>
            <a:br>
              <a:rPr lang="ru-RU" dirty="0">
                <a:latin typeface="Georgia" panose="02040502050405020303" pitchFamily="18" charset="0"/>
              </a:rPr>
            </a:br>
            <a:br>
              <a:rPr lang="ru-RU" dirty="0">
                <a:latin typeface="Georgia" panose="02040502050405020303" pitchFamily="18" charset="0"/>
              </a:rPr>
            </a:br>
            <a:br>
              <a:rPr lang="ru-RU" dirty="0">
                <a:latin typeface="Georgia" panose="02040502050405020303" pitchFamily="18" charset="0"/>
              </a:rPr>
            </a:br>
            <a:br>
              <a:rPr lang="ru-RU" dirty="0">
                <a:latin typeface="Georgia" panose="02040502050405020303" pitchFamily="18" charset="0"/>
              </a:rPr>
            </a:br>
            <a:r>
              <a:rPr lang="ru-RU" sz="2400" i="1" dirty="0">
                <a:latin typeface="Georgia" panose="02040502050405020303" pitchFamily="18" charset="0"/>
              </a:rPr>
              <a:t>ТЕМАТИКА УХОДА И ПЕРЕХОДА:</a:t>
            </a:r>
            <a:br>
              <a:rPr lang="ru-RU" sz="2400" i="1" dirty="0">
                <a:latin typeface="Georgia" panose="02040502050405020303" pitchFamily="18" charset="0"/>
              </a:rPr>
            </a:br>
            <a:br>
              <a:rPr lang="ru-RU" sz="2400" i="1" dirty="0">
                <a:latin typeface="Georgia" panose="02040502050405020303" pitchFamily="18" charset="0"/>
              </a:rPr>
            </a:b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В деревне той стоит последний дом,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Как будто впереди конец всему… 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i="1" dirty="0">
                <a:latin typeface="Georgia" panose="02040502050405020303" pitchFamily="18" charset="0"/>
              </a:rPr>
              <a:t>(</a:t>
            </a:r>
            <a:r>
              <a:rPr lang="ru-RU" i="1" dirty="0" err="1">
                <a:latin typeface="Georgia" panose="02040502050405020303" pitchFamily="18" charset="0"/>
              </a:rPr>
              <a:t>Райнер</a:t>
            </a:r>
            <a:r>
              <a:rPr lang="ru-RU" i="1" dirty="0">
                <a:latin typeface="Georgia" panose="02040502050405020303" pitchFamily="18" charset="0"/>
              </a:rPr>
              <a:t> Мария РИЛЬКЕ)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2420888"/>
            <a:ext cx="7416824" cy="3751312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sz="2200" b="1" dirty="0">
              <a:latin typeface="Georgia" panose="02040502050405020303" pitchFamily="18" charset="0"/>
            </a:endParaRPr>
          </a:p>
          <a:p>
            <a:pPr algn="r"/>
            <a:endParaRPr lang="ru-RU" sz="2200" b="1" dirty="0">
              <a:latin typeface="Georgia" panose="02040502050405020303" pitchFamily="18" charset="0"/>
            </a:endParaRPr>
          </a:p>
          <a:p>
            <a:pPr algn="ctr"/>
            <a:endParaRPr lang="ru-RU" sz="2200" b="1" dirty="0">
              <a:latin typeface="Georgia" panose="02040502050405020303" pitchFamily="18" charset="0"/>
            </a:endParaRPr>
          </a:p>
          <a:p>
            <a:pPr algn="ctr"/>
            <a:r>
              <a:rPr lang="ru-RU" sz="2200" b="1" dirty="0">
                <a:latin typeface="Georgia" panose="02040502050405020303" pitchFamily="18" charset="0"/>
              </a:rPr>
              <a:t>Ломали старый деревянный дом,</a:t>
            </a:r>
          </a:p>
          <a:p>
            <a:pPr algn="ctr"/>
            <a:r>
              <a:rPr lang="ru-RU" sz="2200" b="1" dirty="0">
                <a:latin typeface="Georgia" panose="02040502050405020303" pitchFamily="18" charset="0"/>
              </a:rPr>
              <a:t>Уехали жильцы со всем добром…</a:t>
            </a:r>
          </a:p>
          <a:p>
            <a:pPr algn="ctr"/>
            <a:r>
              <a:rPr lang="ru-RU" sz="2200" b="1" i="1" dirty="0">
                <a:latin typeface="Georgia" panose="02040502050405020303" pitchFamily="18" charset="0"/>
              </a:rPr>
              <a:t>                  (Арсений Александрович ТАРКОВСКИЙ)</a:t>
            </a:r>
          </a:p>
          <a:p>
            <a:pPr algn="r"/>
            <a:endParaRPr lang="ru-RU" sz="2200" b="1" i="1" dirty="0">
              <a:latin typeface="Georgia" panose="02040502050405020303" pitchFamily="18" charset="0"/>
            </a:endParaRPr>
          </a:p>
          <a:p>
            <a:pPr algn="r"/>
            <a:endParaRPr lang="ru-RU" sz="2200" b="1" dirty="0">
              <a:latin typeface="Georgia" panose="02040502050405020303" pitchFamily="18" charset="0"/>
            </a:endParaRPr>
          </a:p>
          <a:p>
            <a:pPr algn="r"/>
            <a:r>
              <a:rPr lang="ru-RU" sz="2200" b="1" dirty="0">
                <a:latin typeface="Georgia" panose="02040502050405020303" pitchFamily="18" charset="0"/>
              </a:rPr>
              <a:t>Я шла по дороге, которой уж нет,</a:t>
            </a:r>
          </a:p>
          <a:p>
            <a:pPr algn="r"/>
            <a:r>
              <a:rPr lang="ru-RU" sz="2200" b="1" dirty="0">
                <a:latin typeface="Georgia" panose="02040502050405020303" pitchFamily="18" charset="0"/>
              </a:rPr>
              <a:t>По пояс в траве, по колено в болоте,</a:t>
            </a:r>
          </a:p>
          <a:p>
            <a:pPr algn="r"/>
            <a:r>
              <a:rPr lang="ru-RU" sz="2200" b="1" dirty="0">
                <a:latin typeface="Georgia" panose="02040502050405020303" pitchFamily="18" charset="0"/>
              </a:rPr>
              <a:t>Не надо за мной – всё равно не пройдёте… </a:t>
            </a:r>
          </a:p>
          <a:p>
            <a:pPr algn="r"/>
            <a:r>
              <a:rPr lang="ru-RU" sz="2200" b="1" i="1" dirty="0">
                <a:latin typeface="Georgia" panose="02040502050405020303" pitchFamily="18" charset="0"/>
              </a:rPr>
              <a:t>(Ксения Борисовна ЗИМИНА)</a:t>
            </a:r>
          </a:p>
        </p:txBody>
      </p:sp>
    </p:spTree>
    <p:extLst>
      <p:ext uri="{BB962C8B-B14F-4D97-AF65-F5344CB8AC3E}">
        <p14:creationId xmlns:p14="http://schemas.microsoft.com/office/powerpoint/2010/main" val="354589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945705"/>
              </p:ext>
            </p:extLst>
          </p:nvPr>
        </p:nvGraphicFramePr>
        <p:xfrm>
          <a:off x="683568" y="0"/>
          <a:ext cx="7776041" cy="6502035"/>
        </p:xfrm>
        <a:graphic>
          <a:graphicData uri="http://schemas.openxmlformats.org/drawingml/2006/table">
            <a:tbl>
              <a:tblPr/>
              <a:tblGrid>
                <a:gridCol w="1762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2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4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ТАБЛИЦА 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ГЛОБАЛЬНЫЙ ВЕКТОР</a:t>
                      </a:r>
                      <a:r>
                        <a:rPr lang="ru-RU" sz="1400" b="0" baseline="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КУЛЬТУРНО-ЦИВИЛИЗАЦИОННОГО</a:t>
                      </a:r>
                      <a:r>
                        <a:rPr lang="ru-RU" sz="1400" b="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ДВИЖЕНИЯ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ТЫСЯЧЕЛЕТНЕГО РОССИЙСКОГО МИРА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061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Запад /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Время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→    </a:t>
                      </a:r>
                      <a:r>
                        <a:rPr lang="ru-RU" sz="2000" b="1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Восток / </a:t>
                      </a:r>
                      <a:r>
                        <a:rPr lang="ru-RU" sz="200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Пространство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5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хронологические масштабы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корневой системы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смысловые горизонты </a:t>
                      </a: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(согласно </a:t>
                      </a:r>
                      <a:r>
                        <a:rPr lang="ru-RU" sz="1600" b="1" i="1" dirty="0" err="1">
                          <a:latin typeface="Times New Roman"/>
                          <a:ea typeface="Calibri"/>
                          <a:cs typeface="Times New Roman"/>
                        </a:rPr>
                        <a:t>антрополо-гии</a:t>
                      </a: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 Макса Шелера)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формирующие модели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(по типам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latin typeface="Times New Roman"/>
                          <a:ea typeface="Calibri"/>
                          <a:cs typeface="Times New Roman"/>
                        </a:rPr>
                        <a:t>социокультурной</a:t>
                      </a: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 схемы Питирима Сорокина)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пространственные локусы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смысло-образования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Россия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 её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транс-истори-ческом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движении на Средний и Дальний Восток,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 пределе  –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 зону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акватори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ально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пацифичес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-кого бассейна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7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~ 7, 5 тыс. лет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Библия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идеациональность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(одухотворённость,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профетизм)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Ближний Восток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~ 2, 5 тыс. лет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философия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идеалистичность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(интеллектуалис-тичность)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Древняя Греция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7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~ 250 лет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естество-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знание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сенсорность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материалистич-ность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Западная Европа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32" marR="56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03648" y="260648"/>
          <a:ext cx="6077585" cy="1201484"/>
        </p:xfrm>
        <a:graphic>
          <a:graphicData uri="http://schemas.openxmlformats.org/drawingml/2006/table">
            <a:tbl>
              <a:tblPr/>
              <a:tblGrid>
                <a:gridCol w="6077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Таблица 2.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ГЛОБАЛЬНЫЙ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МЕТАКУЛЬТУРНЫЙ ХРОНОТОП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ГИПЕРСУБЪЕКТНОСТИ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ПОСЛЕПОТОПНОГО ЧЕЛОВЕЧЕСТВА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3568" y="1219847"/>
            <a:ext cx="763284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Север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Апокалипсис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тысячелетие             Русско-сибирская культура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тысячелетие             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Фаустовская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культура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тысячелетие               Магическая культура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Запад 		           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†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	   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Восток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Аполлоновская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Индийская       Китайская             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тысячелетие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культура                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культура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культура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до н. э.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Египетская	                  Вавилонская                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тысячелетие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культура                       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культура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до н. э.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Ветхий Завет                                  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тысячелетие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  <a:r>
              <a:rPr kumimoji="0" lang="ru-RU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н. э.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далее…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Юг							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ФАУСТОВСКИЕ ТРЕВОГИ: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08912" cy="525658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latin typeface="Georgia" panose="02040502050405020303" pitchFamily="18" charset="0"/>
              </a:rPr>
              <a:t>«Появится такая Вещь, что если кто захочет покрыть её, будет покрыт ею…» </a:t>
            </a:r>
          </a:p>
          <a:p>
            <a:pPr algn="just"/>
            <a:r>
              <a:rPr lang="ru-RU" sz="2000" b="1" i="1" dirty="0">
                <a:latin typeface="Georgia" panose="02040502050405020303" pitchFamily="18" charset="0"/>
              </a:rPr>
              <a:t>(Леонардо ДА ВИНЧИ,  </a:t>
            </a:r>
            <a:r>
              <a:rPr lang="en-US" sz="2000" b="1" i="1" dirty="0">
                <a:latin typeface="Georgia" panose="02040502050405020303" pitchFamily="18" charset="0"/>
              </a:rPr>
              <a:t>XV – XVI </a:t>
            </a:r>
            <a:r>
              <a:rPr lang="ru-RU" sz="2000" b="1" i="1" dirty="0">
                <a:latin typeface="Georgia" panose="02040502050405020303" pitchFamily="18" charset="0"/>
              </a:rPr>
              <a:t>вв.)</a:t>
            </a:r>
          </a:p>
          <a:p>
            <a:pPr algn="just"/>
            <a:endParaRPr lang="ru-RU" sz="2000" b="1" i="1" dirty="0">
              <a:latin typeface="Georgia" panose="02040502050405020303" pitchFamily="18" charset="0"/>
            </a:endParaRPr>
          </a:p>
          <a:p>
            <a:pPr algn="just"/>
            <a:r>
              <a:rPr lang="ru-RU" sz="2000" b="1" dirty="0">
                <a:latin typeface="Georgia" panose="02040502050405020303" pitchFamily="18" charset="0"/>
              </a:rPr>
              <a:t>«Следует быть готовыми к громадному событию в божественном порядке мироздания, к которому мы движемся с возрастающим ускорением и которое должно ошеломить всех наблюдателей. Грозные пророчества уже возвещают, что час наступает…» </a:t>
            </a:r>
          </a:p>
          <a:p>
            <a:pPr algn="just"/>
            <a:r>
              <a:rPr lang="ru-RU" sz="2000" b="1" i="1" dirty="0">
                <a:latin typeface="Georgia" panose="02040502050405020303" pitchFamily="18" charset="0"/>
              </a:rPr>
              <a:t>(Жозеф ДЕ МЕСТР,  </a:t>
            </a:r>
            <a:r>
              <a:rPr lang="en-US" sz="2000" b="1" i="1" dirty="0">
                <a:latin typeface="Georgia" panose="02040502050405020303" pitchFamily="18" charset="0"/>
              </a:rPr>
              <a:t>XVIII </a:t>
            </a:r>
            <a:r>
              <a:rPr lang="ru-RU" sz="2000" b="1" i="1" dirty="0">
                <a:latin typeface="Georgia" panose="02040502050405020303" pitchFamily="18" charset="0"/>
              </a:rPr>
              <a:t>в.)</a:t>
            </a:r>
          </a:p>
          <a:p>
            <a:pPr algn="just"/>
            <a:endParaRPr lang="ru-RU" sz="2000" b="1" i="1" dirty="0">
              <a:latin typeface="Georgia" panose="02040502050405020303" pitchFamily="18" charset="0"/>
            </a:endParaRPr>
          </a:p>
          <a:p>
            <a:pPr algn="just"/>
            <a:r>
              <a:rPr lang="ru-RU" sz="2000" b="1" dirty="0">
                <a:latin typeface="Georgia" panose="02040502050405020303" pitchFamily="18" charset="0"/>
              </a:rPr>
              <a:t>«Приближается время, когда люди перестанут радовать Бога – и Он уничтожит их во имя нового творения…»</a:t>
            </a:r>
          </a:p>
          <a:p>
            <a:pPr algn="just"/>
            <a:r>
              <a:rPr lang="ru-RU" sz="2000" b="1" i="1" dirty="0">
                <a:latin typeface="Georgia" panose="02040502050405020303" pitchFamily="18" charset="0"/>
              </a:rPr>
              <a:t>(Иоганн Вольфганг ГЁТЕ,  Х</a:t>
            </a:r>
            <a:r>
              <a:rPr lang="en-US" sz="2000" b="1" i="1" dirty="0">
                <a:latin typeface="Georgia" panose="02040502050405020303" pitchFamily="18" charset="0"/>
              </a:rPr>
              <a:t>I</a:t>
            </a:r>
            <a:r>
              <a:rPr lang="ru-RU" sz="2000" b="1" i="1" dirty="0">
                <a:latin typeface="Georgia" panose="02040502050405020303" pitchFamily="18" charset="0"/>
              </a:rPr>
              <a:t>Х в.)</a:t>
            </a:r>
          </a:p>
        </p:txBody>
      </p:sp>
    </p:spTree>
    <p:extLst>
      <p:ext uri="{BB962C8B-B14F-4D97-AF65-F5344CB8AC3E}">
        <p14:creationId xmlns:p14="http://schemas.microsoft.com/office/powerpoint/2010/main" val="28281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lus/>
      </p:transition>
    </mc:Choice>
    <mc:Fallback xmlns="">
      <p:transition spd="slow">
        <p:plus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807</Words>
  <Application>Microsoft Office PowerPoint</Application>
  <PresentationFormat>Экран (4:3)</PresentationFormat>
  <Paragraphs>264</Paragraphs>
  <Slides>45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   СОЗНАНИЕ РУССКОГО ЧЕЛОВЕКА И МАКРОКУЛЬТУРНАЯ  ДИНАМИКА РОССИИ  «…тоска по познанию России явно присутствует  в русской культуре. Россия всегда имеет возможность вобрать в себя все немыслимые духовные горизонты будущих веков, и, следовательно, сохраняет возможность великого исторического бытия в будущем»  Юрий Витальевич МАМЛЕЕВ, «Философия русской патриотической поэзии» </vt:lpstr>
      <vt:lpstr>«Необходимо понимать  всемирно-историческое значение России,   её место между великими старыми культурами: Европой, Китаем, Индией и Исламом,                                                           её сложившуюся в течение тысячелетий душу»     Освальд ШПЕНГЛЕР, ”Двойной лик России  и немецкие восточные проблемы“</vt:lpstr>
      <vt:lpstr>              Алексей Степанович ХОМЯКОВ:       ”Окружность земного шара равняется  шестистам конным дням пути –  невелика обитель, данная человеку Провидением, а знание земли –  ещё в детстве…“  («Записки о Всемирной Истории»)  «Образованный русский нашего времени  живёт более в категории пространства,  чем в категории времени» («Аристотель и всемирная выставка»)  </vt:lpstr>
      <vt:lpstr>Презентация PowerPoint</vt:lpstr>
      <vt:lpstr>            ТЕМАТИКА УХОДА И ПЕРЕХОДА:   В деревне той стоит последний дом, Как будто впереди конец всему…  (Райнер Мария РИЛЬКЕ)</vt:lpstr>
      <vt:lpstr>Презентация PowerPoint</vt:lpstr>
      <vt:lpstr>Презентация PowerPoint</vt:lpstr>
      <vt:lpstr>ФАУСТОВСКИЕ ТРЕВОГИ:</vt:lpstr>
      <vt:lpstr>Презентация PowerPoint</vt:lpstr>
      <vt:lpstr>Презентация PowerPoint</vt:lpstr>
      <vt:lpstr>Презентация PowerPoint</vt:lpstr>
      <vt:lpstr>Георгий Иванов о крушении русского царства:   Хорошо, что нет Царя,  хорошо, что нет России, хорошо, что Бога нет – только жёлтая заря, только звёзды голубые, только миллионы лет…   Я за войну, за интервенцию, я за Царя, хоть мертвеца… российскую интеллигенцию я презираю до конца!</vt:lpstr>
      <vt:lpstr>Презентация PowerPoint</vt:lpstr>
      <vt:lpstr>Презентация PowerPoint</vt:lpstr>
      <vt:lpstr>Презентация PowerPoint</vt:lpstr>
      <vt:lpstr>Презентация PowerPoint</vt:lpstr>
      <vt:lpstr>  «Петербургская Россия продолжает с успехом уничтожать везде, где может, исподволь  и даже бессознательно, остатки своеобразной Московской России, подкапываясь тихонько подо всё, что составляет тысячелетние основы нашего бытия. Петербургская Россия,  эта мещанская современная Европа,  сама трещит везде по швам, и внимательно разумеющее ухо слышит этот многозначительный треск ежеминутно  и понимает его ужасное значение!..»  Константин Николаевич ЛЕОНТЬЕВ, ”Г-н Катков и его враги  на празднике Пушкина“  </vt:lpstr>
      <vt:lpstr>Презентация PowerPoint</vt:lpstr>
      <vt:lpstr>Рене ГЕНОН о символической глубине  отношения царства и священства:  «Идея некоего лица, одновременно являющегося священником и царём, не была очень распространена на Западе, хотя она разительным образом явлена у самых истоков христианства, будучи воплощена ”царями-волхвами“» (”Царь мира“)  Владимир Борисович МИКУШЕВИЧ, ”Пещера царей“:   Лишь потому они служащие звездам, Что при небесном тайном знаке Наперекор земным неправедным судам Звездой учахуся во мраке.  Для них, для нас урок звезды, незримой встарь: Пещера – храм, а не гробница, Где новорожденный – Небесный в яслях царь И с Ним Небесная Царица,  В неведомом пути скрываясь от молвы, Взыскующей напрасно чуда, В пещеру странники вошли или волхвы, А вышли в мир цари оттуда…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Какие прекрасные лица И как безнадёжно бледны – Наследник, императрица, Четыре великих княжны…   Георгий ИВАНОВ </vt:lpstr>
      <vt:lpstr> Настанет год, России чёрный год, Когда царей корона упадёт – Забудет чернь к ним прежнюю любовь, И пищей многих будет смерть и кровь, Когда детей, когда невинных жён Низвергнутый не защитит закон…   Михаил ЛЕРМОНТОВ, «Предсказание», 1830 г.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Вера</cp:lastModifiedBy>
  <cp:revision>134</cp:revision>
  <dcterms:created xsi:type="dcterms:W3CDTF">2013-10-07T15:40:42Z</dcterms:created>
  <dcterms:modified xsi:type="dcterms:W3CDTF">2019-05-24T15:48:25Z</dcterms:modified>
</cp:coreProperties>
</file>